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002F5F"/>
    <a:srgbClr val="F58025"/>
    <a:srgbClr val="C4123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8" autoAdjust="0"/>
    <p:restoredTop sz="94660"/>
  </p:normalViewPr>
  <p:slideViewPr>
    <p:cSldViewPr>
      <p:cViewPr>
        <p:scale>
          <a:sx n="50" d="100"/>
          <a:sy n="50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97B27-2758-4294-AE99-6F4F7ADF39C7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4D9C-9C3F-402A-94F5-A12E21839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0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3048"/>
            <a:ext cx="9144000" cy="1527048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914400"/>
            <a:ext cx="9144000" cy="457200"/>
          </a:xfrm>
          <a:prstGeom prst="homePlate">
            <a:avLst>
              <a:gd name="adj" fmla="val 84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76600" y="687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CNH |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 E Y  C L U 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0200" y="4154745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2000" y="6096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California-Nevada-Hawaii District | Key Club International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Updated by: MRS Committee 2013-2014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52600"/>
            <a:ext cx="8229600" cy="22399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0">
                <a:latin typeface="Century Gothic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4554538"/>
            <a:ext cx="3048000" cy="779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609600" cy="609600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096000"/>
            <a:ext cx="32766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</p:spTree>
    <p:extLst>
      <p:ext uri="{BB962C8B-B14F-4D97-AF65-F5344CB8AC3E}">
        <p14:creationId xmlns:p14="http://schemas.microsoft.com/office/powerpoint/2010/main" val="18651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503238"/>
            <a:ext cx="8229600" cy="284956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3733800"/>
            <a:ext cx="9144000" cy="4572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Title of Original Presentation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6333191"/>
            <a:ext cx="1905000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prstClr val="black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8382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85344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76200"/>
            <a:ext cx="563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4000" baseline="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762000"/>
            <a:ext cx="8534400" cy="4876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1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5410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86254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QUESTIONS COMMENTS CONCERNS?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 userDrawn="1"/>
        </p:nvSpPr>
        <p:spPr>
          <a:xfrm>
            <a:off x="0" y="51816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5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64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lub.org/MUC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ervices@kiwanis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lub.org/Leadership/bal/leadclub/Clubtreasurer.aspx" TargetMode="External"/><Relationship Id="rId2" Type="http://schemas.openxmlformats.org/officeDocument/2006/relationships/hyperlink" Target="http://www.cnhkeyclub.org/officers/president-and-vice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nhkeyclub.org/downloads/Resources/Kiwanis%20Family/SLP%20PTP%20Grant%20Application.pdf" TargetMode="External"/><Relationship Id="rId2" Type="http://schemas.openxmlformats.org/officeDocument/2006/relationships/hyperlink" Target="http://keyclub.org/service/fund/yof/yofgrant.aspx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524000"/>
          </a:xfrm>
        </p:spPr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The Basics</a:t>
            </a:r>
          </a:p>
          <a:p>
            <a:pPr>
              <a:defRPr/>
            </a:pPr>
            <a:r>
              <a:rPr lang="en-US" dirty="0" smtClean="0"/>
              <a:t>Work </a:t>
            </a:r>
            <a:r>
              <a:rPr lang="en-US" dirty="0"/>
              <a:t>with Club Secretary to manage membership dues!</a:t>
            </a:r>
          </a:p>
          <a:p>
            <a:pPr>
              <a:defRPr/>
            </a:pPr>
            <a:r>
              <a:rPr lang="en-US" dirty="0"/>
              <a:t>Collect and record membership dues!</a:t>
            </a:r>
          </a:p>
          <a:p>
            <a:pPr>
              <a:defRPr/>
            </a:pPr>
            <a:r>
              <a:rPr lang="en-US" dirty="0"/>
              <a:t>Promote membership! (</a:t>
            </a:r>
            <a:r>
              <a:rPr lang="en-US" strike="sngStrike" dirty="0"/>
              <a:t>Club Rush</a:t>
            </a:r>
            <a:r>
              <a:rPr lang="en-US" dirty="0"/>
              <a:t> ALL YEAR!)</a:t>
            </a:r>
          </a:p>
          <a:p>
            <a:pPr>
              <a:defRPr/>
            </a:pPr>
            <a:r>
              <a:rPr lang="en-US" dirty="0"/>
              <a:t>Collaborate with club advisor to register members into the online Membership Update Center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Dues!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276600" y="1447800"/>
            <a:ext cx="5486400" cy="1828800"/>
          </a:xfrm>
        </p:spPr>
        <p:txBody>
          <a:bodyPr/>
          <a:lstStyle/>
          <a:p>
            <a:r>
              <a:rPr lang="en-US" sz="2400" dirty="0" smtClean="0"/>
              <a:t>Membership card &amp; pin</a:t>
            </a:r>
          </a:p>
          <a:p>
            <a:r>
              <a:rPr lang="en-US" sz="2400" dirty="0" smtClean="0"/>
              <a:t>Administrative budget</a:t>
            </a:r>
          </a:p>
          <a:p>
            <a:r>
              <a:rPr lang="en-US" sz="2400" dirty="0" smtClean="0"/>
              <a:t>International Officers and Board</a:t>
            </a:r>
          </a:p>
          <a:p>
            <a:r>
              <a:rPr lang="en-US" sz="2400" dirty="0" smtClean="0"/>
              <a:t>Youth Opportunities Fund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Defining Dues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9913" y="2667000"/>
            <a:ext cx="21336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Goudy Old Style" pitchFamily="18" charset="0"/>
              </a:rPr>
              <a:t>International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685800" y="1752600"/>
            <a:ext cx="19050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$6.50</a:t>
            </a:r>
            <a:endParaRPr lang="en-US" sz="4800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3276600" y="3733800"/>
            <a:ext cx="54864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Administrative Budget</a:t>
            </a:r>
          </a:p>
          <a:p>
            <a:r>
              <a:rPr lang="en-US" sz="2400" dirty="0" smtClean="0"/>
              <a:t>District Officers and Board</a:t>
            </a:r>
          </a:p>
          <a:p>
            <a:r>
              <a:rPr lang="en-US" sz="2400" dirty="0" smtClean="0"/>
              <a:t>Committee Budgets</a:t>
            </a:r>
          </a:p>
          <a:p>
            <a:r>
              <a:rPr lang="en-US" sz="2400" dirty="0" smtClean="0"/>
              <a:t>Senior Scholarships</a:t>
            </a:r>
            <a:endParaRPr lang="en-US" sz="2400" dirty="0"/>
          </a:p>
        </p:txBody>
      </p:sp>
      <p:sp>
        <p:nvSpPr>
          <p:cNvPr id="14" name="Text Placeholder 1"/>
          <p:cNvSpPr txBox="1">
            <a:spLocks/>
          </p:cNvSpPr>
          <p:nvPr/>
        </p:nvSpPr>
        <p:spPr>
          <a:xfrm>
            <a:off x="685800" y="4038600"/>
            <a:ext cx="19050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$4.50</a:t>
            </a:r>
            <a:endParaRPr lang="en-US" sz="4800" dirty="0"/>
          </a:p>
        </p:txBody>
      </p:sp>
      <p:sp>
        <p:nvSpPr>
          <p:cNvPr id="18" name="Rectangle 17"/>
          <p:cNvSpPr/>
          <p:nvPr/>
        </p:nvSpPr>
        <p:spPr>
          <a:xfrm>
            <a:off x="569913" y="4953000"/>
            <a:ext cx="2133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Goudy Old Style" pitchFamily="18" charset="0"/>
              </a:rPr>
              <a:t>District</a:t>
            </a:r>
            <a:endParaRPr lang="en-US" sz="24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There is no such thing as maximum membership</a:t>
            </a:r>
          </a:p>
          <a:p>
            <a:r>
              <a:rPr lang="en-US" dirty="0" smtClean="0"/>
              <a:t>Dues are </a:t>
            </a:r>
            <a:r>
              <a:rPr lang="en-US" b="1" dirty="0" smtClean="0"/>
              <a:t>annual</a:t>
            </a:r>
            <a:r>
              <a:rPr lang="en-US" dirty="0" smtClean="0"/>
              <a:t>! Members must renew their membership every year</a:t>
            </a:r>
          </a:p>
          <a:p>
            <a:r>
              <a:rPr lang="en-US" dirty="0" smtClean="0"/>
              <a:t>Dues are meant to come back to the membership, through the leadership and service opportunities, YOF grants, senior scholarships, and priceless memories. They are worth it!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Create a club roster with the Secretary, and collect dues with the advisor</a:t>
            </a:r>
          </a:p>
          <a:p>
            <a:pPr lvl="1"/>
            <a:r>
              <a:rPr lang="en-US" dirty="0" smtClean="0"/>
              <a:t>Start early, and explain why members should pay dues. </a:t>
            </a:r>
          </a:p>
          <a:p>
            <a:pPr lvl="1"/>
            <a:r>
              <a:rPr lang="en-US" dirty="0" smtClean="0"/>
              <a:t>You can fundraise to help members pay dues.</a:t>
            </a:r>
          </a:p>
          <a:p>
            <a:r>
              <a:rPr lang="en-US" dirty="0" smtClean="0"/>
              <a:t>Record and deposit finances into your club account (usually with school ASB)</a:t>
            </a:r>
          </a:p>
          <a:p>
            <a:r>
              <a:rPr lang="en-US" dirty="0" smtClean="0"/>
              <a:t>Register members with advisor on the Membership Update Center (MUC)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Payment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Withdraw dues money appropriately from the account</a:t>
            </a:r>
          </a:p>
          <a:p>
            <a:r>
              <a:rPr lang="en-US" dirty="0" smtClean="0"/>
              <a:t>Generate an invoice on the MUC</a:t>
            </a:r>
          </a:p>
          <a:p>
            <a:r>
              <a:rPr lang="en-US" dirty="0" smtClean="0"/>
              <a:t>Mail both invoice and check to:</a:t>
            </a:r>
          </a:p>
          <a:p>
            <a:pPr lvl="1"/>
            <a:r>
              <a:rPr lang="en-US" dirty="0" smtClean="0"/>
              <a:t>Key Club International</a:t>
            </a:r>
            <a:br>
              <a:rPr lang="en-US" dirty="0" smtClean="0"/>
            </a:br>
            <a:r>
              <a:rPr lang="en-US" dirty="0" smtClean="0"/>
              <a:t>PO Box 6069 – Dept. 123</a:t>
            </a:r>
            <a:br>
              <a:rPr lang="en-US" dirty="0" smtClean="0"/>
            </a:br>
            <a:r>
              <a:rPr lang="en-US" dirty="0" smtClean="0"/>
              <a:t>Indianapolis, IN 46206-6069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185812" y="1447800"/>
            <a:ext cx="4724400" cy="2438400"/>
          </a:xfrm>
        </p:spPr>
        <p:txBody>
          <a:bodyPr/>
          <a:lstStyle/>
          <a:p>
            <a:r>
              <a:rPr lang="en-US" dirty="0" smtClean="0"/>
              <a:t>With your faculty advisor, go to:</a:t>
            </a:r>
          </a:p>
          <a:p>
            <a:pPr lvl="1"/>
            <a:r>
              <a:rPr lang="en-US" dirty="0" smtClean="0">
                <a:hlinkClick r:id="rId3"/>
              </a:rPr>
              <a:t>www.keyclub.org/MUC/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Register password (emailed to advisor)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MUC Walkthrough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pic>
        <p:nvPicPr>
          <p:cNvPr id="6" name="Picture 2" descr="C:\Users\Cannon\Desktop\MUC PIC 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8810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304800" y="4019550"/>
            <a:ext cx="8458200" cy="14668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necessary, reset the password by clicking on the appropriate link and entering the faculty advisor’s email </a:t>
            </a:r>
          </a:p>
        </p:txBody>
      </p:sp>
    </p:spTree>
    <p:extLst>
      <p:ext uri="{BB962C8B-B14F-4D97-AF65-F5344CB8AC3E}">
        <p14:creationId xmlns:p14="http://schemas.microsoft.com/office/powerpoint/2010/main" val="33842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762000"/>
            <a:ext cx="8534400" cy="4876800"/>
          </a:xfrm>
        </p:spPr>
        <p:txBody>
          <a:bodyPr/>
          <a:lstStyle/>
          <a:p>
            <a:r>
              <a:rPr lang="en-US" dirty="0" smtClean="0"/>
              <a:t>Ensure that all club, officer, and advisor information is correct for the new year before updating the roster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2286000"/>
            <a:ext cx="81724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Update the club roster by adding and deleting members as </a:t>
            </a:r>
            <a:r>
              <a:rPr lang="en-US" dirty="0" smtClean="0"/>
              <a:t>necessary</a:t>
            </a:r>
          </a:p>
          <a:p>
            <a:r>
              <a:rPr lang="en-US" dirty="0" smtClean="0"/>
              <a:t>When complete, print the computer generated invoice</a:t>
            </a:r>
          </a:p>
          <a:p>
            <a:r>
              <a:rPr lang="en-US" dirty="0" smtClean="0"/>
              <a:t>This is what you will send out with a check when you are mailing in dues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7624764" cy="2306201"/>
          </a:xfrm>
          <a:prstGeom prst="rect">
            <a:avLst/>
          </a:prstGeom>
        </p:spPr>
      </p:pic>
      <p:pic>
        <p:nvPicPr>
          <p:cNvPr id="8" name="Picture 2" descr="C:\Users\Cannon\Desktop\MUC PIC 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2" t="72745" r="55625" b="13628"/>
          <a:stretch/>
        </p:blipFill>
        <p:spPr bwMode="auto">
          <a:xfrm>
            <a:off x="838200" y="4580870"/>
            <a:ext cx="2590800" cy="37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4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447800"/>
            <a:ext cx="8534400" cy="1600200"/>
          </a:xfrm>
        </p:spPr>
        <p:txBody>
          <a:bodyPr/>
          <a:lstStyle/>
          <a:p>
            <a:r>
              <a:rPr lang="en-US" sz="2400" dirty="0" smtClean="0"/>
              <a:t>All dates are received by deadlines</a:t>
            </a:r>
          </a:p>
          <a:p>
            <a:r>
              <a:rPr lang="en-US" sz="2400" dirty="0" smtClean="0"/>
              <a:t>Early bird is not awarded by the district anymore</a:t>
            </a:r>
          </a:p>
          <a:p>
            <a:r>
              <a:rPr lang="en-US" sz="2400" dirty="0" smtClean="0"/>
              <a:t>Clubs that have not paid by September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will have their charter revoked.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graphicFrame>
        <p:nvGraphicFramePr>
          <p:cNvPr id="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880807"/>
              </p:ext>
            </p:extLst>
          </p:nvPr>
        </p:nvGraphicFramePr>
        <p:xfrm>
          <a:off x="1295400" y="3352800"/>
          <a:ext cx="6629400" cy="23479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314700"/>
                <a:gridCol w="3314700"/>
              </a:tblGrid>
              <a:tr h="412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First Payment 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October 1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st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2013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</a:tr>
              <a:tr h="409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Early Bird Dues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November 1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st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2013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</a:tr>
              <a:tr h="412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Regular Dues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December 1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st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2013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</a:tr>
              <a:tr h="411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Dues Become Delinquent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December 2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nd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2013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</a:tr>
              <a:tr h="701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Dues Recognition/Suspension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February 1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st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,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2014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marT="45732" marB="45732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447800"/>
            <a:ext cx="8534400" cy="2590800"/>
          </a:xfrm>
        </p:spPr>
        <p:txBody>
          <a:bodyPr/>
          <a:lstStyle/>
          <a:p>
            <a:r>
              <a:rPr lang="en-US" dirty="0"/>
              <a:t>If your advisor does not receive a password after “registering/reset” please email Key Club International at </a:t>
            </a:r>
            <a:r>
              <a:rPr lang="en-US" dirty="0">
                <a:hlinkClick r:id="rId2"/>
              </a:rPr>
              <a:t>memberservices@kiwanis.org</a:t>
            </a:r>
            <a:r>
              <a:rPr lang="en-US" dirty="0"/>
              <a:t> or call at 1-800-549-2647</a:t>
            </a:r>
          </a:p>
          <a:p>
            <a:pPr lvl="1"/>
            <a:r>
              <a:rPr lang="en-US" dirty="0" smtClean="0"/>
              <a:t>Provide your Club ID Number (H######)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 Treasurer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Treasurers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9562"/>
          </a:xfrm>
        </p:spPr>
        <p:txBody>
          <a:bodyPr/>
          <a:lstStyle/>
          <a:p>
            <a:r>
              <a:rPr lang="en-US" dirty="0" smtClean="0"/>
              <a:t>Awards</a:t>
            </a:r>
            <a:br>
              <a:rPr lang="en-US" dirty="0" smtClean="0"/>
            </a:br>
            <a:r>
              <a:rPr lang="en-US" dirty="0" smtClean="0"/>
              <a:t>Grants &amp;</a:t>
            </a:r>
            <a:br>
              <a:rPr lang="en-US" dirty="0" smtClean="0"/>
            </a:br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Treasurers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10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r>
              <a:rPr lang="en-US" b="1" dirty="0" smtClean="0"/>
              <a:t>Achieved Increased Membership (A.I.M)</a:t>
            </a:r>
            <a:endParaRPr lang="en-US" dirty="0" smtClean="0"/>
          </a:p>
          <a:p>
            <a:pPr lvl="1"/>
            <a:r>
              <a:rPr lang="en-US" dirty="0"/>
              <a:t>This award is based on dues standings from February 1</a:t>
            </a:r>
            <a:r>
              <a:rPr lang="en-US" baseline="30000" dirty="0"/>
              <a:t>st</a:t>
            </a:r>
            <a:r>
              <a:rPr lang="en-US" dirty="0"/>
              <a:t>. Clubs either increasing by 25, 50, 100% will receive a banner patch at District Convention. No forms are needed because records are based from International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Membership Retention Award</a:t>
            </a:r>
          </a:p>
          <a:p>
            <a:pPr lvl="1"/>
            <a:r>
              <a:rPr lang="en-US" dirty="0"/>
              <a:t>This award is based on whether or not your club has retained the membership count from the year previous. Again, no forms are needed because records are based from International</a:t>
            </a:r>
            <a:r>
              <a:rPr lang="en-US" sz="2000" dirty="0"/>
              <a:t>.  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67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r>
              <a:rPr lang="en-US" b="1" dirty="0" smtClean="0"/>
              <a:t>Youth Opportunities Fund</a:t>
            </a:r>
          </a:p>
          <a:p>
            <a:pPr lvl="1"/>
            <a:r>
              <a:rPr lang="en-US" dirty="0" smtClean="0"/>
              <a:t>YOF </a:t>
            </a:r>
            <a:r>
              <a:rPr lang="en-US" dirty="0"/>
              <a:t>is a fund from KC International that assists in paying for large projects through grants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 Clubs can apply for grants ranging from $200 up to $2000.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grants must be turned in by October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CNH PTP Grant</a:t>
            </a:r>
          </a:p>
          <a:p>
            <a:pPr lvl="1"/>
            <a:r>
              <a:rPr lang="en-US" dirty="0" smtClean="0"/>
              <a:t>CNH offers grants for PTP projects</a:t>
            </a:r>
          </a:p>
          <a:p>
            <a:pPr lvl="1"/>
            <a:r>
              <a:rPr lang="en-US" dirty="0" smtClean="0"/>
              <a:t>Up to $250 in grant money</a:t>
            </a:r>
          </a:p>
          <a:p>
            <a:r>
              <a:rPr lang="en-US" dirty="0" smtClean="0"/>
              <a:t>Links provided in the Resources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362200" y="76200"/>
            <a:ext cx="6400800" cy="685800"/>
          </a:xfrm>
        </p:spPr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35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Available to all members and officers</a:t>
            </a:r>
          </a:p>
          <a:p>
            <a:r>
              <a:rPr lang="en-US" dirty="0" smtClean="0"/>
              <a:t>To qualify, you must be a dues paid Key Club member that year</a:t>
            </a:r>
          </a:p>
          <a:p>
            <a:r>
              <a:rPr lang="en-US" dirty="0" smtClean="0"/>
              <a:t>Application forms will be available on the </a:t>
            </a:r>
            <a:r>
              <a:rPr lang="en-US" dirty="0" err="1" smtClean="0"/>
              <a:t>Cyberkey</a:t>
            </a:r>
            <a:r>
              <a:rPr lang="en-US" dirty="0" smtClean="0"/>
              <a:t> as DCON approaches</a:t>
            </a:r>
          </a:p>
          <a:p>
            <a:r>
              <a:rPr lang="en-US" dirty="0" smtClean="0"/>
              <a:t>District scholarship winners announced at DCON</a:t>
            </a:r>
          </a:p>
          <a:p>
            <a:r>
              <a:rPr lang="en-US" dirty="0" smtClean="0"/>
              <a:t>Promote these to graduating seniors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7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CyberKey</a:t>
            </a:r>
            <a:endParaRPr lang="en-US" dirty="0"/>
          </a:p>
          <a:p>
            <a:pPr lvl="1"/>
            <a:r>
              <a:rPr lang="en-US" dirty="0" smtClean="0"/>
              <a:t>Treasurers Manual</a:t>
            </a:r>
            <a:endParaRPr lang="en-US" dirty="0"/>
          </a:p>
          <a:p>
            <a:pPr lvl="1"/>
            <a:r>
              <a:rPr lang="en-US" dirty="0" smtClean="0"/>
              <a:t>Dues Guide</a:t>
            </a:r>
            <a:endParaRPr lang="en-US" dirty="0"/>
          </a:p>
          <a:p>
            <a:pPr lvl="1"/>
            <a:r>
              <a:rPr lang="en-US" dirty="0"/>
              <a:t>And much more </a:t>
            </a:r>
            <a:br>
              <a:rPr lang="en-US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www.cnhkeyclub.org/officers/</a:t>
            </a:r>
            <a:r>
              <a:rPr lang="en-US" sz="2000" dirty="0" smtClean="0"/>
              <a:t>treasurer</a:t>
            </a:r>
            <a:endParaRPr lang="en-US" sz="2000" dirty="0"/>
          </a:p>
          <a:p>
            <a:r>
              <a:rPr lang="en-US" dirty="0"/>
              <a:t>Key Club International 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www.keyclub.org/Leadership/bal/leadclub/Clubtreasurer.aspx</a:t>
            </a:r>
            <a:endParaRPr lang="en-US" sz="2000" dirty="0"/>
          </a:p>
          <a:p>
            <a:r>
              <a:rPr lang="en-US" dirty="0" smtClean="0"/>
              <a:t>Treasurers Google </a:t>
            </a:r>
            <a:r>
              <a:rPr lang="en-US" dirty="0"/>
              <a:t>Reflector</a:t>
            </a:r>
          </a:p>
          <a:p>
            <a:r>
              <a:rPr lang="en-US" dirty="0"/>
              <a:t>Advisors, Lt. Governors, and Executive Officers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76200"/>
            <a:ext cx="563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54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YOF Grants:</a:t>
            </a:r>
          </a:p>
          <a:p>
            <a:pPr lvl="1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keyclub.org/service/fund/yof/yofgrant.aspx</a:t>
            </a:r>
            <a:endParaRPr lang="en-US" sz="2000" dirty="0" smtClean="0"/>
          </a:p>
          <a:p>
            <a:r>
              <a:rPr lang="en-US" dirty="0" smtClean="0"/>
              <a:t>CNH PTP Grants:</a:t>
            </a:r>
          </a:p>
          <a:p>
            <a:pPr lvl="1"/>
            <a:r>
              <a:rPr lang="en-US" sz="2000" dirty="0">
                <a:hlinkClick r:id="rId3"/>
              </a:rPr>
              <a:t>http://cnhkeyclub.org/downloads/Resources/Kiwanis%20Family/SLP%20PTP%20Grant%20Application.pdf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32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59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Take care of financial transactions involving the school ASB</a:t>
            </a:r>
          </a:p>
          <a:p>
            <a:r>
              <a:rPr lang="en-US" dirty="0" smtClean="0"/>
              <a:t>Attend all events, meetings, Kiwanis meetings, and division/district events</a:t>
            </a:r>
          </a:p>
          <a:p>
            <a:r>
              <a:rPr lang="en-US" dirty="0" smtClean="0"/>
              <a:t>Manage club budget and finances</a:t>
            </a:r>
          </a:p>
          <a:p>
            <a:r>
              <a:rPr lang="en-US" dirty="0" smtClean="0"/>
              <a:t>Ensure that dues are paid, collected, and sent in</a:t>
            </a:r>
          </a:p>
          <a:p>
            <a:r>
              <a:rPr lang="en-US" dirty="0" smtClean="0"/>
              <a:t>Plan fundraisers</a:t>
            </a:r>
          </a:p>
          <a:p>
            <a:r>
              <a:rPr lang="en-US" dirty="0" smtClean="0"/>
              <a:t>Train the treasurer-elect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General Duties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Communicate and work with the club board:</a:t>
            </a:r>
          </a:p>
          <a:p>
            <a:pPr lvl="1"/>
            <a:r>
              <a:rPr lang="en-US" dirty="0" smtClean="0"/>
              <a:t>Create an annual budget</a:t>
            </a:r>
          </a:p>
          <a:p>
            <a:pPr lvl="1"/>
            <a:r>
              <a:rPr lang="en-US" dirty="0" smtClean="0"/>
              <a:t>Organize </a:t>
            </a:r>
            <a:r>
              <a:rPr lang="en-US" dirty="0" smtClean="0"/>
              <a:t>fundraisers</a:t>
            </a:r>
            <a:endParaRPr lang="en-US" dirty="0"/>
          </a:p>
          <a:p>
            <a:r>
              <a:rPr lang="en-US" dirty="0" smtClean="0"/>
              <a:t>Communicate with the school ASB to handle money throughout the year</a:t>
            </a:r>
          </a:p>
          <a:p>
            <a:r>
              <a:rPr lang="en-US" dirty="0" smtClean="0"/>
              <a:t>Communicate with advisors to physically handle money at events and fundraisers</a:t>
            </a:r>
          </a:p>
          <a:p>
            <a:r>
              <a:rPr lang="en-US" dirty="0" smtClean="0"/>
              <a:t>Motivate and inspire members to contribute</a:t>
            </a:r>
          </a:p>
          <a:p>
            <a:r>
              <a:rPr lang="en-US" dirty="0" smtClean="0"/>
              <a:t>Keep all files and records for future 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Communicate!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Treasurers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r>
              <a:rPr lang="en-US" dirty="0" smtClean="0"/>
              <a:t>Plan and organize golden fundraisers for:</a:t>
            </a:r>
          </a:p>
          <a:p>
            <a:pPr lvl="1"/>
            <a:r>
              <a:rPr lang="en-US" dirty="0" smtClean="0"/>
              <a:t>PTP, Eliminate Project, Club Dues, Fall Rally, DCON, ICON</a:t>
            </a:r>
          </a:p>
          <a:p>
            <a:r>
              <a:rPr lang="en-US" dirty="0" smtClean="0"/>
              <a:t>Put in ASB Requests for fundraisers as early as possible</a:t>
            </a:r>
          </a:p>
          <a:p>
            <a:r>
              <a:rPr lang="en-US" dirty="0" smtClean="0"/>
              <a:t>Collect, count, record, and store money with adult supervision and help</a:t>
            </a:r>
          </a:p>
          <a:p>
            <a:pPr lvl="1"/>
            <a:r>
              <a:rPr lang="en-US" dirty="0" smtClean="0"/>
              <a:t>Record revenue v. expense; Keep all receipts</a:t>
            </a:r>
          </a:p>
          <a:p>
            <a:r>
              <a:rPr lang="en-US" dirty="0" smtClean="0"/>
              <a:t>Provide financial status updates to the club, advisors, and Kiwanis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Fundraise &amp; Finance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</a:p>
          <a:p>
            <a:pPr lvl="1"/>
            <a:r>
              <a:rPr lang="en-US" dirty="0" smtClean="0"/>
              <a:t>Make sure people know what you’re fundraising for</a:t>
            </a:r>
          </a:p>
          <a:p>
            <a:pPr lvl="1"/>
            <a:r>
              <a:rPr lang="en-US" dirty="0" smtClean="0"/>
              <a:t>Be excited about fundraising! Show your Key Club spirit, and your stunning smile. Be confident!</a:t>
            </a:r>
          </a:p>
          <a:p>
            <a:pPr lvl="1"/>
            <a:r>
              <a:rPr lang="en-US" dirty="0" smtClean="0"/>
              <a:t>Publicize fundraisers with available resources</a:t>
            </a:r>
          </a:p>
          <a:p>
            <a:pPr lvl="2"/>
            <a:r>
              <a:rPr lang="en-US" dirty="0" smtClean="0"/>
              <a:t>Morning Announcements, Bulletins, Posters, Flyers, Emails, Social Media, etc… </a:t>
            </a:r>
          </a:p>
          <a:p>
            <a:pPr lvl="1"/>
            <a:r>
              <a:rPr lang="en-US" dirty="0" smtClean="0"/>
              <a:t>Make sure your publicity is eye-catching!</a:t>
            </a:r>
          </a:p>
          <a:p>
            <a:pPr lvl="1"/>
            <a:r>
              <a:rPr lang="en-US" dirty="0" smtClean="0"/>
              <a:t>Create a budget for your fundraisers, calculate expenses, and calculate net profit</a:t>
            </a:r>
          </a:p>
          <a:p>
            <a:pPr lvl="1"/>
            <a:r>
              <a:rPr lang="en-US" dirty="0" smtClean="0"/>
              <a:t>Work with businesses, other organizations, and the school to raise more money or spread publicity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Never handle money by yourself!</a:t>
            </a:r>
          </a:p>
          <a:p>
            <a:r>
              <a:rPr lang="en-US" dirty="0" smtClean="0"/>
              <a:t>Make sure an adult (advisor or parent) is there to either supervise or handle the money themselves</a:t>
            </a:r>
          </a:p>
          <a:p>
            <a:r>
              <a:rPr lang="en-US" dirty="0" smtClean="0"/>
              <a:t>Designate an adult before fundraisers, so no last minute crises occur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Handling Money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Dues Payment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Treasurers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Treasurers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951</Words>
  <Application>Microsoft Office PowerPoint</Application>
  <PresentationFormat>On-screen Show (4:3)</PresentationFormat>
  <Paragraphs>159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Treasurers</vt:lpstr>
      <vt:lpstr>The Role of a Treasurer</vt:lpstr>
      <vt:lpstr>PowerPoint Presentation</vt:lpstr>
      <vt:lpstr>PowerPoint Presentation</vt:lpstr>
      <vt:lpstr>Fundraising</vt:lpstr>
      <vt:lpstr>PowerPoint Presentation</vt:lpstr>
      <vt:lpstr>PowerPoint Presentation</vt:lpstr>
      <vt:lpstr>PowerPoint Presentation</vt:lpstr>
      <vt:lpstr>Dues Payment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Awards Grants &amp; Scholarships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Shi-nuh</dc:creator>
  <cp:lastModifiedBy>Jeffrey Xiong</cp:lastModifiedBy>
  <cp:revision>29</cp:revision>
  <dcterms:created xsi:type="dcterms:W3CDTF">2013-06-21T03:30:58Z</dcterms:created>
  <dcterms:modified xsi:type="dcterms:W3CDTF">2013-07-03T06:53:18Z</dcterms:modified>
</cp:coreProperties>
</file>