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2" r:id="rId5"/>
    <p:sldId id="263" r:id="rId6"/>
    <p:sldId id="259" r:id="rId7"/>
    <p:sldId id="261" r:id="rId8"/>
    <p:sldId id="264" r:id="rId9"/>
    <p:sldId id="265" r:id="rId10"/>
    <p:sldId id="266" r:id="rId11"/>
    <p:sldId id="28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002F5F"/>
    <a:srgbClr val="F58025"/>
    <a:srgbClr val="C4123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8" autoAdjust="0"/>
    <p:restoredTop sz="94660"/>
  </p:normalViewPr>
  <p:slideViewPr>
    <p:cSldViewPr>
      <p:cViewPr>
        <p:scale>
          <a:sx n="50" d="100"/>
          <a:sy n="50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97B27-2758-4294-AE99-6F4F7ADF39C7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4D9C-9C3F-402A-94F5-A12E21839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3048"/>
            <a:ext cx="9144000" cy="1527048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914400"/>
            <a:ext cx="9144000" cy="457200"/>
          </a:xfrm>
          <a:prstGeom prst="homePlate">
            <a:avLst>
              <a:gd name="adj" fmla="val 84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76600" y="687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CNH |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 E Y  C L U 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0200" y="4154745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2000" y="6096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California-Nevada-Hawaii District | Key Club International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Updated by: MRS Committee 2013-2014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52600"/>
            <a:ext cx="8229600" cy="22399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0">
                <a:latin typeface="Century Gothic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4554538"/>
            <a:ext cx="3048000" cy="779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609600" cy="609600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096000"/>
            <a:ext cx="32766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</p:spTree>
    <p:extLst>
      <p:ext uri="{BB962C8B-B14F-4D97-AF65-F5344CB8AC3E}">
        <p14:creationId xmlns:p14="http://schemas.microsoft.com/office/powerpoint/2010/main" val="18651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503238"/>
            <a:ext cx="8229600" cy="284956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3733800"/>
            <a:ext cx="9144000" cy="4572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Title of Original Presentation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6333191"/>
            <a:ext cx="1905000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prstClr val="black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8382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85344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76200"/>
            <a:ext cx="563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4000" baseline="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762000"/>
            <a:ext cx="8534400" cy="4876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1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5410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86254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QUESTIONS COMMENTS CONCERNS?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 userDrawn="1"/>
        </p:nvSpPr>
        <p:spPr>
          <a:xfrm>
            <a:off x="0" y="51816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5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64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hkeyclub.org/downloads/Officers/Secretary/ClubReport_1314.xls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lub.org/Leadership/bal/leadclub/Clubsecretary.aspx" TargetMode="External"/><Relationship Id="rId2" Type="http://schemas.openxmlformats.org/officeDocument/2006/relationships/hyperlink" Target="http://www.cnhkeyclub.org/officers/secretary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1038"/>
            <a:ext cx="8229600" cy="2239962"/>
          </a:xfrm>
        </p:spPr>
        <p:txBody>
          <a:bodyPr/>
          <a:lstStyle/>
          <a:p>
            <a:r>
              <a:rPr lang="en-US" dirty="0" smtClean="0"/>
              <a:t>Secretaries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Continually </a:t>
            </a:r>
            <a:r>
              <a:rPr lang="en-US" dirty="0"/>
              <a:t>record members’ service </a:t>
            </a:r>
            <a:r>
              <a:rPr lang="en-US" dirty="0" smtClean="0"/>
              <a:t>hours </a:t>
            </a:r>
          </a:p>
          <a:p>
            <a:r>
              <a:rPr lang="en-US" dirty="0" smtClean="0"/>
              <a:t>Tracking </a:t>
            </a:r>
            <a:r>
              <a:rPr lang="en-US" dirty="0"/>
              <a:t>service hours can be labor intensive…or a breeze! Follow these </a:t>
            </a:r>
            <a:r>
              <a:rPr lang="en-US" dirty="0" smtClean="0"/>
              <a:t>tips: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sign-in/sign-out sheets for events 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Microsoft Excel Spreadsheets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members keep hour logs, and set a deadline for </a:t>
            </a:r>
            <a:r>
              <a:rPr lang="en-US" dirty="0" smtClean="0"/>
              <a:t>them </a:t>
            </a:r>
            <a:r>
              <a:rPr lang="en-US" dirty="0"/>
              <a:t>to submit their hour logs</a:t>
            </a:r>
          </a:p>
          <a:p>
            <a:pPr lvl="1"/>
            <a:r>
              <a:rPr lang="en-US" dirty="0" smtClean="0"/>
              <a:t>Post </a:t>
            </a:r>
            <a:r>
              <a:rPr lang="en-US" dirty="0"/>
              <a:t>updated service hours weekly/monthly at club m</a:t>
            </a:r>
            <a:r>
              <a:rPr lang="en-US" dirty="0" smtClean="0"/>
              <a:t>eetings </a:t>
            </a:r>
            <a:r>
              <a:rPr lang="en-US" dirty="0"/>
              <a:t>or on the club website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209800" y="76200"/>
            <a:ext cx="6553200" cy="685800"/>
          </a:xfrm>
        </p:spPr>
        <p:txBody>
          <a:bodyPr/>
          <a:lstStyle/>
          <a:p>
            <a:r>
              <a:rPr lang="en-US" dirty="0" smtClean="0"/>
              <a:t>Recording Service Hours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244466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8534400" cy="5334000"/>
          </a:xfrm>
        </p:spPr>
        <p:txBody>
          <a:bodyPr/>
          <a:lstStyle/>
          <a:p>
            <a:r>
              <a:rPr lang="en-US" dirty="0" smtClean="0"/>
              <a:t>What counts as service?</a:t>
            </a:r>
          </a:p>
          <a:p>
            <a:pPr lvl="1"/>
            <a:r>
              <a:rPr lang="en-US" dirty="0" smtClean="0"/>
              <a:t>Working at Service Events</a:t>
            </a:r>
          </a:p>
          <a:p>
            <a:pPr lvl="1"/>
            <a:r>
              <a:rPr lang="en-US" dirty="0" smtClean="0"/>
              <a:t>Working at Fundraisers</a:t>
            </a:r>
          </a:p>
          <a:p>
            <a:pPr lvl="1"/>
            <a:r>
              <a:rPr lang="en-US" dirty="0" smtClean="0"/>
              <a:t>Book drives, food drives, etc. </a:t>
            </a:r>
          </a:p>
          <a:p>
            <a:pPr lvl="1"/>
            <a:r>
              <a:rPr lang="en-US" dirty="0" smtClean="0"/>
              <a:t>Event Preparation/Planning</a:t>
            </a:r>
          </a:p>
          <a:p>
            <a:pPr lvl="1"/>
            <a:r>
              <a:rPr lang="en-US" dirty="0" smtClean="0"/>
              <a:t>Workshop Presentation/Planning</a:t>
            </a:r>
          </a:p>
          <a:p>
            <a:r>
              <a:rPr lang="en-US" dirty="0" smtClean="0"/>
              <a:t>What doesn’t count?</a:t>
            </a:r>
          </a:p>
          <a:p>
            <a:pPr lvl="1"/>
            <a:r>
              <a:rPr lang="en-US" dirty="0" smtClean="0"/>
              <a:t>Attendance at meetings, Fall Rally, DCON, OTC, RTC, or Key Leader (unless an event happens simultaneously)</a:t>
            </a:r>
          </a:p>
          <a:p>
            <a:pPr lvl="1"/>
            <a:r>
              <a:rPr lang="en-US" dirty="0" smtClean="0"/>
              <a:t>Socials, parties, dances, banquets</a:t>
            </a:r>
          </a:p>
          <a:p>
            <a:pPr lvl="1"/>
            <a:r>
              <a:rPr lang="en-US" dirty="0" smtClean="0"/>
              <a:t>Travel time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8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Monthly Report 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Secretaries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2097843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an MRF?</a:t>
            </a:r>
          </a:p>
          <a:p>
            <a:pPr lvl="1"/>
            <a:r>
              <a:rPr lang="en-US" dirty="0"/>
              <a:t>The most sacred file you will handle throughout the year</a:t>
            </a:r>
          </a:p>
          <a:p>
            <a:pPr lvl="2"/>
            <a:r>
              <a:rPr lang="en-US" dirty="0"/>
              <a:t>Important to evaluate clubs and thus the District</a:t>
            </a:r>
          </a:p>
          <a:p>
            <a:pPr lvl="1"/>
            <a:r>
              <a:rPr lang="en-US" dirty="0"/>
              <a:t>“MRF” stands for Monthly Report Form</a:t>
            </a:r>
          </a:p>
          <a:p>
            <a:pPr lvl="1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www.cnhkeyclub.org/downloads/Officers/Secretary/ClubReport_1314.xlsx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Fill out tabs throughout the year</a:t>
            </a:r>
          </a:p>
          <a:p>
            <a:pPr lvl="1"/>
            <a:r>
              <a:rPr lang="en-US" dirty="0" smtClean="0"/>
              <a:t>Submit by the 5</a:t>
            </a:r>
            <a:r>
              <a:rPr lang="en-US" baseline="30000" dirty="0" smtClean="0"/>
              <a:t>th</a:t>
            </a:r>
            <a:r>
              <a:rPr lang="en-US" dirty="0" smtClean="0"/>
              <a:t> of each month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MRF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35664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943600" y="685800"/>
            <a:ext cx="31623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1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is the first task labeled.</a:t>
            </a:r>
          </a:p>
          <a:p>
            <a:r>
              <a:rPr lang="en-US" sz="2400" dirty="0"/>
              <a:t>Input basic information such as Club Name, Number, Region, and </a:t>
            </a:r>
            <a:r>
              <a:rPr lang="en-US" sz="2400" dirty="0" smtClean="0"/>
              <a:t>Division</a:t>
            </a:r>
          </a:p>
          <a:p>
            <a:r>
              <a:rPr lang="en-US" sz="2400" dirty="0" smtClean="0"/>
              <a:t>Also </a:t>
            </a:r>
            <a:r>
              <a:rPr lang="en-US" sz="2400" dirty="0"/>
              <a:t>add Club Information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6" name="Picture 5" descr="Slide_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85800"/>
            <a:ext cx="5662965" cy="3886200"/>
          </a:xfrm>
          <a:prstGeom prst="rect">
            <a:avLst/>
          </a:prstGeom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152399" y="4800600"/>
            <a:ext cx="8686801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Add information for advisors and officers</a:t>
            </a:r>
          </a:p>
          <a:p>
            <a:r>
              <a:rPr lang="en-US" sz="2400" dirty="0" smtClean="0"/>
              <a:t>Answer the general questions at the bottom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4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2819400"/>
            <a:ext cx="8534400" cy="2895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2: Club Roster</a:t>
            </a:r>
          </a:p>
          <a:p>
            <a:r>
              <a:rPr lang="en-US" sz="2400" dirty="0" smtClean="0"/>
              <a:t>Within </a:t>
            </a:r>
            <a:r>
              <a:rPr lang="en-US" sz="2400" dirty="0"/>
              <a:t>your MRF file, you need to complete all sections in the Roster tab</a:t>
            </a:r>
          </a:p>
          <a:p>
            <a:r>
              <a:rPr lang="en-US" sz="2400" dirty="0" smtClean="0"/>
              <a:t>It is </a:t>
            </a:r>
            <a:r>
              <a:rPr lang="en-US" sz="2400" dirty="0"/>
              <a:t>designed to help you when tracking service hours and during dues collection</a:t>
            </a:r>
          </a:p>
          <a:p>
            <a:r>
              <a:rPr lang="en-US" sz="2400" dirty="0" smtClean="0"/>
              <a:t>ALWAYS </a:t>
            </a:r>
            <a:r>
              <a:rPr lang="en-US" sz="2400" dirty="0"/>
              <a:t>keep a copy of the roster in your club records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6" name="Picture 5" descr="Slide_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915400" cy="159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762000"/>
            <a:ext cx="8534400" cy="28575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3: Service Record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tab helps you record the club members’ service hours. </a:t>
            </a:r>
            <a:r>
              <a:rPr lang="en-US" sz="2400" dirty="0" smtClean="0"/>
              <a:t>Use </a:t>
            </a:r>
            <a:r>
              <a:rPr lang="en-US" sz="2400" dirty="0"/>
              <a:t>it to your advantage. It is not necessary, only helpful!</a:t>
            </a:r>
          </a:p>
          <a:p>
            <a:r>
              <a:rPr lang="en-US" sz="2400" dirty="0" smtClean="0"/>
              <a:t>Add </a:t>
            </a:r>
            <a:r>
              <a:rPr lang="en-US" sz="2400" dirty="0"/>
              <a:t>more columns BEFORE the last row to maintain the formula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5" name="Picture 4" descr="Slide_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0400"/>
            <a:ext cx="7772400" cy="262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4800600"/>
            <a:ext cx="85344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4: CLUB ELECTIONS</a:t>
            </a:r>
            <a:endParaRPr lang="en-US" sz="2400" b="1" dirty="0"/>
          </a:p>
          <a:p>
            <a:r>
              <a:rPr lang="en-US" sz="2400" dirty="0" smtClean="0"/>
              <a:t>Applies to newly elected officers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5" name="Picture 4" descr="Slide_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609600"/>
            <a:ext cx="900199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38800" y="762000"/>
            <a:ext cx="3352800" cy="400816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5: Annual Achievement Report</a:t>
            </a:r>
          </a:p>
          <a:p>
            <a:r>
              <a:rPr lang="en-US" sz="2400" dirty="0" smtClean="0"/>
              <a:t>Completed at the end of the term</a:t>
            </a:r>
          </a:p>
          <a:p>
            <a:r>
              <a:rPr lang="en-US" sz="2400" dirty="0" smtClean="0"/>
              <a:t>Most data transfers from previous reports</a:t>
            </a:r>
          </a:p>
          <a:p>
            <a:r>
              <a:rPr lang="en-US" sz="2400" dirty="0" smtClean="0"/>
              <a:t>Some questions must be answered manually</a:t>
            </a:r>
          </a:p>
          <a:p>
            <a:r>
              <a:rPr lang="en-US" sz="2400" dirty="0" smtClean="0"/>
              <a:t>Submit to your LTG</a:t>
            </a:r>
          </a:p>
          <a:p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  <a:endParaRPr lang="en-US" dirty="0"/>
          </a:p>
        </p:txBody>
      </p:sp>
      <p:pic>
        <p:nvPicPr>
          <p:cNvPr id="6" name="Picture 5" descr="Slide_17.png"/>
          <p:cNvPicPr>
            <a:picLocks noChangeAspect="1"/>
          </p:cNvPicPr>
          <p:nvPr/>
        </p:nvPicPr>
        <p:blipFill rotWithShape="1">
          <a:blip r:embed="rId3" cstate="print"/>
          <a:srcRect l="1191" r="3399"/>
          <a:stretch/>
        </p:blipFill>
        <p:spPr>
          <a:xfrm>
            <a:off x="152400" y="838200"/>
            <a:ext cx="534700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4038600"/>
            <a:ext cx="8534400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6: Project List</a:t>
            </a:r>
          </a:p>
          <a:p>
            <a:r>
              <a:rPr lang="en-US" sz="2400" dirty="0" smtClean="0"/>
              <a:t>Automatically transfers from monthly reports</a:t>
            </a:r>
          </a:p>
          <a:p>
            <a:r>
              <a:rPr lang="en-US" sz="2400" dirty="0" smtClean="0"/>
              <a:t>Final step to generate the AAR score</a:t>
            </a:r>
          </a:p>
          <a:p>
            <a:r>
              <a:rPr lang="en-US" sz="2400" dirty="0" smtClean="0"/>
              <a:t>Follow sorting directions on the MRF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33400"/>
            <a:ext cx="65436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8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 Secretary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Secretaries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26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7620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Step 7: Monthly Report</a:t>
            </a:r>
            <a:endParaRPr lang="en-US" sz="2400" dirty="0" smtClean="0"/>
          </a:p>
          <a:p>
            <a:r>
              <a:rPr lang="en-US" sz="2400" dirty="0" smtClean="0"/>
              <a:t>Update each month</a:t>
            </a:r>
          </a:p>
          <a:p>
            <a:r>
              <a:rPr lang="en-US" sz="2400" dirty="0" smtClean="0"/>
              <a:t>Data Report</a:t>
            </a:r>
          </a:p>
          <a:p>
            <a:pPr lvl="1"/>
            <a:r>
              <a:rPr lang="en-US" sz="2000" dirty="0" smtClean="0"/>
              <a:t>Obtain meeting information from minutes</a:t>
            </a:r>
          </a:p>
          <a:p>
            <a:pPr lvl="1"/>
            <a:r>
              <a:rPr lang="en-US" sz="2000" dirty="0" smtClean="0"/>
              <a:t>Mark whether sponsors met obligations</a:t>
            </a:r>
          </a:p>
          <a:p>
            <a:pPr lvl="1"/>
            <a:r>
              <a:rPr lang="en-US" sz="2000" dirty="0" smtClean="0"/>
              <a:t>Fill out data from sign-in sheets and attendance records</a:t>
            </a:r>
          </a:p>
          <a:p>
            <a:pPr lvl="1"/>
            <a:r>
              <a:rPr lang="en-US" sz="2000" dirty="0" smtClean="0"/>
              <a:t>Ask LTG for club’s current membership status</a:t>
            </a:r>
          </a:p>
          <a:p>
            <a:r>
              <a:rPr lang="en-US" sz="2400" dirty="0" smtClean="0"/>
              <a:t>Project Report</a:t>
            </a:r>
          </a:p>
          <a:p>
            <a:pPr lvl="1"/>
            <a:r>
              <a:rPr lang="en-US" sz="2000" dirty="0" smtClean="0"/>
              <a:t>Projects can be either service projects or </a:t>
            </a:r>
            <a:r>
              <a:rPr lang="en-US" sz="2000" dirty="0" err="1" smtClean="0"/>
              <a:t>fundraiserss</a:t>
            </a:r>
            <a:endParaRPr lang="en-US" sz="2000" dirty="0" smtClean="0"/>
          </a:p>
          <a:p>
            <a:pPr lvl="1"/>
            <a:r>
              <a:rPr lang="en-US" sz="2000" dirty="0" smtClean="0"/>
              <a:t>Socials can be included, but for no hours</a:t>
            </a:r>
          </a:p>
          <a:p>
            <a:pPr lvl="1"/>
            <a:r>
              <a:rPr lang="en-US" sz="2000" dirty="0" smtClean="0"/>
              <a:t>Mark an “X” for each category of project that applies</a:t>
            </a:r>
          </a:p>
          <a:p>
            <a:pPr lvl="1"/>
            <a:r>
              <a:rPr lang="en-US" sz="2000" dirty="0" smtClean="0"/>
              <a:t>Sort be descending # of hours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25769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71501"/>
            <a:ext cx="6019800" cy="3963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0"/>
            <a:ext cx="6019800" cy="186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81000" y="4876800"/>
            <a:ext cx="8534400" cy="952500"/>
          </a:xfrm>
        </p:spPr>
        <p:txBody>
          <a:bodyPr/>
          <a:lstStyle/>
          <a:p>
            <a:r>
              <a:rPr lang="en-US" sz="2400" dirty="0" smtClean="0"/>
              <a:t>Project Snapshot</a:t>
            </a:r>
          </a:p>
          <a:p>
            <a:pPr lvl="1"/>
            <a:r>
              <a:rPr lang="en-US" sz="2000" dirty="0" smtClean="0"/>
              <a:t>Description of projects and identification of project chair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62" y="533400"/>
            <a:ext cx="6581775" cy="1628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62" y="2857500"/>
            <a:ext cx="6591300" cy="1905000"/>
          </a:xfrm>
          <a:prstGeom prst="rect">
            <a:avLst/>
          </a:prstGeom>
        </p:spPr>
      </p:pic>
      <p:sp>
        <p:nvSpPr>
          <p:cNvPr id="9" name="Text Placeholder 1"/>
          <p:cNvSpPr txBox="1">
            <a:spLocks/>
          </p:cNvSpPr>
          <p:nvPr/>
        </p:nvSpPr>
        <p:spPr>
          <a:xfrm>
            <a:off x="381000" y="1600200"/>
            <a:ext cx="8534400" cy="9715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Club Snapshot</a:t>
            </a:r>
          </a:p>
          <a:p>
            <a:pPr lvl="1"/>
            <a:r>
              <a:rPr lang="en-US" sz="2000" dirty="0" smtClean="0"/>
              <a:t>Monthly overview of your club</a:t>
            </a:r>
          </a:p>
        </p:txBody>
      </p:sp>
    </p:spTree>
    <p:extLst>
      <p:ext uri="{BB962C8B-B14F-4D97-AF65-F5344CB8AC3E}">
        <p14:creationId xmlns:p14="http://schemas.microsoft.com/office/powerpoint/2010/main" val="38041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</a:t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Secretaries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271191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Stay organized digitally and physically</a:t>
            </a:r>
          </a:p>
          <a:p>
            <a:r>
              <a:rPr lang="en-US" dirty="0" smtClean="0"/>
              <a:t>Don’t procrastinate on MRFs!</a:t>
            </a:r>
          </a:p>
          <a:p>
            <a:r>
              <a:rPr lang="en-US" dirty="0" smtClean="0"/>
              <a:t>Ask fellow officers and LTGs for clarifications and information</a:t>
            </a:r>
          </a:p>
          <a:p>
            <a:r>
              <a:rPr lang="en-US" dirty="0" smtClean="0"/>
              <a:t>MRFs can be updated at any time (even past months)</a:t>
            </a:r>
          </a:p>
          <a:p>
            <a:r>
              <a:rPr lang="en-US" dirty="0" smtClean="0"/>
              <a:t>Be on time to qualify for awards and recognition at DCON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277812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CyberKey</a:t>
            </a:r>
            <a:endParaRPr lang="en-US" dirty="0"/>
          </a:p>
          <a:p>
            <a:pPr lvl="1"/>
            <a:r>
              <a:rPr lang="en-US" dirty="0" smtClean="0"/>
              <a:t>Secretaries Manual</a:t>
            </a:r>
            <a:endParaRPr lang="en-US" dirty="0"/>
          </a:p>
          <a:p>
            <a:pPr lvl="1"/>
            <a:r>
              <a:rPr lang="en-US" dirty="0" smtClean="0"/>
              <a:t>Duties of the Club Secretary</a:t>
            </a:r>
            <a:endParaRPr lang="en-US" dirty="0"/>
          </a:p>
          <a:p>
            <a:pPr lvl="1"/>
            <a:r>
              <a:rPr lang="en-US" dirty="0"/>
              <a:t>And much more </a:t>
            </a:r>
            <a:br>
              <a:rPr lang="en-US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www.cnhkeyclub.org/officers/secretary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dirty="0"/>
              <a:t>Key Club International 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www.keyclub.org/Leadership/bal/leadclub/Clubsecretary.aspx</a:t>
            </a:r>
            <a:endParaRPr lang="en-US" sz="2000" dirty="0"/>
          </a:p>
          <a:p>
            <a:r>
              <a:rPr lang="en-US" dirty="0" smtClean="0"/>
              <a:t>Secretaries Google </a:t>
            </a:r>
            <a:r>
              <a:rPr lang="en-US" dirty="0"/>
              <a:t>Reflector</a:t>
            </a:r>
          </a:p>
          <a:p>
            <a:r>
              <a:rPr lang="en-US" dirty="0"/>
              <a:t>Advisors, Lt. Governors, and Executive Officers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76200"/>
            <a:ext cx="5638800" cy="685800"/>
          </a:xfrm>
        </p:spPr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19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22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</a:p>
          <a:p>
            <a:pPr lvl="1"/>
            <a:r>
              <a:rPr lang="en-US" dirty="0" smtClean="0"/>
              <a:t> Attend </a:t>
            </a:r>
            <a:r>
              <a:rPr lang="en-US" dirty="0"/>
              <a:t>all club and board meetings</a:t>
            </a:r>
          </a:p>
          <a:p>
            <a:pPr lvl="1"/>
            <a:r>
              <a:rPr lang="en-US" dirty="0"/>
              <a:t> Record minutes during meetings</a:t>
            </a:r>
          </a:p>
          <a:p>
            <a:pPr lvl="1"/>
            <a:r>
              <a:rPr lang="en-US" dirty="0"/>
              <a:t> Attend club and division events</a:t>
            </a:r>
          </a:p>
          <a:p>
            <a:pPr lvl="1"/>
            <a:r>
              <a:rPr lang="en-US" dirty="0"/>
              <a:t> Create event sign-up sheets for service projects,    fundraisers, and socials</a:t>
            </a:r>
          </a:p>
          <a:p>
            <a:pPr lvl="1"/>
            <a:r>
              <a:rPr lang="en-US" dirty="0"/>
              <a:t> Communicate with members, officers, and advisors</a:t>
            </a:r>
          </a:p>
          <a:p>
            <a:pPr lvl="1"/>
            <a:r>
              <a:rPr lang="en-US" dirty="0"/>
              <a:t> Record members’ service hours</a:t>
            </a:r>
          </a:p>
          <a:p>
            <a:pPr lvl="1"/>
            <a:r>
              <a:rPr lang="en-US" dirty="0"/>
              <a:t> Update and organize files and records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2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Monthly</a:t>
            </a:r>
          </a:p>
          <a:p>
            <a:pPr lvl="1"/>
            <a:r>
              <a:rPr lang="en-US" dirty="0"/>
              <a:t>Submit the club Monthly Report Form (MRF) by the 5th of </a:t>
            </a:r>
            <a:r>
              <a:rPr lang="en-US" u="sng" dirty="0"/>
              <a:t>every</a:t>
            </a:r>
            <a:r>
              <a:rPr lang="en-US" dirty="0"/>
              <a:t> month to your </a:t>
            </a:r>
          </a:p>
          <a:p>
            <a:pPr lvl="2"/>
            <a:r>
              <a:rPr lang="en-US" dirty="0"/>
              <a:t>Lieutenant Governor</a:t>
            </a:r>
          </a:p>
          <a:p>
            <a:pPr lvl="2"/>
            <a:r>
              <a:rPr lang="en-US" dirty="0"/>
              <a:t>Sponsoring Kiwanis Club</a:t>
            </a:r>
          </a:p>
          <a:p>
            <a:pPr lvl="2"/>
            <a:r>
              <a:rPr lang="en-US" dirty="0"/>
              <a:t>Region and Faculty Advisors</a:t>
            </a:r>
          </a:p>
          <a:p>
            <a:pPr lvl="2"/>
            <a:r>
              <a:rPr lang="en-US" dirty="0"/>
              <a:t>Club Board</a:t>
            </a:r>
          </a:p>
          <a:p>
            <a:pPr lvl="1"/>
            <a:r>
              <a:rPr lang="en-US" dirty="0"/>
              <a:t> Attend Division Council Meetings (DCMs)</a:t>
            </a:r>
          </a:p>
          <a:p>
            <a:pPr lvl="1"/>
            <a:r>
              <a:rPr lang="en-US" dirty="0"/>
              <a:t> Provide service hour updates for members</a:t>
            </a:r>
          </a:p>
          <a:p>
            <a:r>
              <a:rPr lang="en-US" dirty="0" smtClean="0"/>
              <a:t>Annually</a:t>
            </a:r>
          </a:p>
          <a:p>
            <a:pPr lvl="1"/>
            <a:r>
              <a:rPr lang="en-US" dirty="0"/>
              <a:t>Collaborate with the club board to create goals and effective plans for the year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3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/>
              <a:t>Compile a club roster with the Club Treasurer</a:t>
            </a:r>
          </a:p>
          <a:p>
            <a:pPr lvl="1"/>
            <a:r>
              <a:rPr lang="en-US" dirty="0"/>
              <a:t> Attend OTC, RTC, Fall Rally, District Convention, and other important events</a:t>
            </a:r>
          </a:p>
          <a:p>
            <a:pPr lvl="1"/>
            <a:r>
              <a:rPr lang="en-US" dirty="0"/>
              <a:t> Submit the Annual Achievement Report to </a:t>
            </a:r>
            <a:r>
              <a:rPr lang="en-US" dirty="0" smtClean="0"/>
              <a:t>LTG </a:t>
            </a:r>
            <a:r>
              <a:rPr lang="en-US" dirty="0"/>
              <a:t>at the end of the year</a:t>
            </a:r>
          </a:p>
          <a:p>
            <a:pPr lvl="1"/>
            <a:r>
              <a:rPr lang="en-US" dirty="0"/>
              <a:t> Complete the online “2013-2014” Club Officer Information” form </a:t>
            </a:r>
            <a:r>
              <a:rPr lang="en-US" dirty="0" smtClean="0"/>
              <a:t>on the </a:t>
            </a:r>
            <a:r>
              <a:rPr lang="en-US" dirty="0" err="1" smtClean="0"/>
              <a:t>CyberKey</a:t>
            </a:r>
            <a:endParaRPr lang="en-US" dirty="0" smtClean="0"/>
          </a:p>
          <a:p>
            <a:pPr lvl="1"/>
            <a:r>
              <a:rPr lang="en-US" dirty="0"/>
              <a:t>Submit officer election results to your </a:t>
            </a:r>
            <a:r>
              <a:rPr lang="en-US" dirty="0" smtClean="0"/>
              <a:t>LTG</a:t>
            </a:r>
            <a:r>
              <a:rPr lang="en-US" dirty="0"/>
              <a:t>, Sponsoring Kiwanis club, and home club</a:t>
            </a:r>
          </a:p>
          <a:p>
            <a:pPr lvl="1"/>
            <a:r>
              <a:rPr lang="en-US" dirty="0" smtClean="0"/>
              <a:t>Strive </a:t>
            </a:r>
            <a:r>
              <a:rPr lang="en-US" dirty="0"/>
              <a:t>for District Tree recognition (all MRFs submitted on-time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Train the secretary-elect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0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Club Board:</a:t>
            </a:r>
          </a:p>
          <a:p>
            <a:pPr lvl="1"/>
            <a:r>
              <a:rPr lang="en-US" dirty="0"/>
              <a:t>They are your main source of communication, </a:t>
            </a:r>
            <a:r>
              <a:rPr lang="en-US" dirty="0" smtClean="0"/>
              <a:t>and </a:t>
            </a:r>
            <a:r>
              <a:rPr lang="en-US" dirty="0"/>
              <a:t>it is important that you have strong relations </a:t>
            </a:r>
            <a:r>
              <a:rPr lang="en-US" dirty="0" smtClean="0"/>
              <a:t>with </a:t>
            </a:r>
            <a:r>
              <a:rPr lang="en-US" dirty="0"/>
              <a:t>each board member.</a:t>
            </a:r>
          </a:p>
          <a:p>
            <a:r>
              <a:rPr lang="en-US" dirty="0" smtClean="0"/>
              <a:t>Members:</a:t>
            </a:r>
          </a:p>
          <a:p>
            <a:pPr lvl="1"/>
            <a:r>
              <a:rPr lang="en-US" dirty="0" smtClean="0"/>
              <a:t>Since you will be recording their service hours, you should have a general sense of each of them</a:t>
            </a:r>
          </a:p>
          <a:p>
            <a:r>
              <a:rPr lang="en-US" dirty="0" smtClean="0"/>
              <a:t>Advisors:</a:t>
            </a:r>
          </a:p>
          <a:p>
            <a:pPr lvl="1"/>
            <a:r>
              <a:rPr lang="en-US" dirty="0" smtClean="0"/>
              <a:t>Help guide you along the way, answer questions, and keep track of members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Communicate!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Past Secretary</a:t>
            </a:r>
          </a:p>
          <a:p>
            <a:pPr lvl="1"/>
            <a:r>
              <a:rPr lang="en-US" dirty="0"/>
              <a:t>Ask for help with the MRF, and other training/experience</a:t>
            </a:r>
          </a:p>
          <a:p>
            <a:r>
              <a:rPr lang="en-US" dirty="0" smtClean="0"/>
              <a:t>Lt. Governor</a:t>
            </a:r>
          </a:p>
          <a:p>
            <a:pPr lvl="1"/>
            <a:r>
              <a:rPr lang="en-US" dirty="0" smtClean="0"/>
              <a:t>Submit monthly report forms, which keep track of service hours, money fundraised, and meetings/events held</a:t>
            </a:r>
          </a:p>
          <a:p>
            <a:r>
              <a:rPr lang="en-US" dirty="0" smtClean="0"/>
              <a:t>District Executives</a:t>
            </a:r>
          </a:p>
          <a:p>
            <a:pPr lvl="1"/>
            <a:r>
              <a:rPr lang="en-US" dirty="0" smtClean="0"/>
              <a:t>Answer questions, and are your support.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9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Secretaries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</p:spTree>
    <p:extLst>
      <p:ext uri="{BB962C8B-B14F-4D97-AF65-F5344CB8AC3E}">
        <p14:creationId xmlns:p14="http://schemas.microsoft.com/office/powerpoint/2010/main" val="41089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343400" y="1524000"/>
            <a:ext cx="4495800" cy="4114800"/>
          </a:xfrm>
        </p:spPr>
        <p:txBody>
          <a:bodyPr/>
          <a:lstStyle/>
          <a:p>
            <a:r>
              <a:rPr lang="en-US" sz="2000" dirty="0" smtClean="0"/>
              <a:t>Record every club and board meeting!</a:t>
            </a:r>
          </a:p>
          <a:p>
            <a:r>
              <a:rPr lang="en-US" sz="2000" dirty="0" smtClean="0"/>
              <a:t>Keep minutes organized and backed up in your files</a:t>
            </a:r>
          </a:p>
          <a:p>
            <a:r>
              <a:rPr lang="en-US" sz="2000" dirty="0" smtClean="0"/>
              <a:t>Remember to include:</a:t>
            </a:r>
          </a:p>
          <a:p>
            <a:pPr lvl="1"/>
            <a:r>
              <a:rPr lang="en-US" sz="1800" dirty="0" smtClean="0"/>
              <a:t>Date, Time, Location</a:t>
            </a:r>
          </a:p>
          <a:p>
            <a:pPr lvl="1"/>
            <a:r>
              <a:rPr lang="en-US" sz="1800" dirty="0" smtClean="0"/>
              <a:t>Who is holding/adjourning the meeting</a:t>
            </a:r>
          </a:p>
          <a:p>
            <a:pPr lvl="1"/>
            <a:r>
              <a:rPr lang="en-US" sz="1800" dirty="0" smtClean="0"/>
              <a:t>Stick to the facts; no personal opinions</a:t>
            </a:r>
          </a:p>
          <a:p>
            <a:pPr lvl="1"/>
            <a:r>
              <a:rPr lang="en-US" sz="1800" dirty="0" smtClean="0"/>
              <a:t>Consistent Grammar</a:t>
            </a:r>
          </a:p>
          <a:p>
            <a:r>
              <a:rPr lang="en-US" sz="2000" dirty="0" smtClean="0"/>
              <a:t>Sent to the Club Board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Recording Minutes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Secretaries</a:t>
            </a: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28600" y="1600200"/>
            <a:ext cx="4038600" cy="3200400"/>
            <a:chOff x="109158268" y="107416509"/>
            <a:chExt cx="3649279" cy="2690345"/>
          </a:xfrm>
        </p:grpSpPr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58268" y="107416509"/>
              <a:ext cx="3649279" cy="2690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09728000" y="108540550"/>
              <a:ext cx="411480" cy="114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09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909</Words>
  <Application>Microsoft Office PowerPoint</Application>
  <PresentationFormat>On-screen Show (4:3)</PresentationFormat>
  <Paragraphs>163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Secretaries</vt:lpstr>
      <vt:lpstr>The Role of a Secretary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Organization</vt:lpstr>
      <vt:lpstr>PowerPoint Presentation</vt:lpstr>
      <vt:lpstr>PowerPoint Presentation</vt:lpstr>
      <vt:lpstr>PowerPoint Presentation</vt:lpstr>
      <vt:lpstr>The Monthly Report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&amp; Resources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Shi-nuh</dc:creator>
  <cp:lastModifiedBy>Jeffrey Xiong</cp:lastModifiedBy>
  <cp:revision>26</cp:revision>
  <dcterms:created xsi:type="dcterms:W3CDTF">2013-06-21T03:30:58Z</dcterms:created>
  <dcterms:modified xsi:type="dcterms:W3CDTF">2013-07-03T06:53:23Z</dcterms:modified>
</cp:coreProperties>
</file>