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002F5F"/>
    <a:srgbClr val="F58025"/>
    <a:srgbClr val="C41230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98" autoAdjust="0"/>
  </p:normalViewPr>
  <p:slideViewPr>
    <p:cSldViewPr>
      <p:cViewPr>
        <p:scale>
          <a:sx n="50" d="100"/>
          <a:sy n="50" d="100"/>
        </p:scale>
        <p:origin x="-10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B1F85-6407-402E-807F-FB72AB15B460}" type="datetimeFigureOut">
              <a:rPr lang="en-US" smtClean="0"/>
              <a:t>7/2/2013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1BFDD-DCC2-4440-A290-9A3D54367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96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1BFDD-DCC2-4440-A290-9A3D543679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25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3048"/>
            <a:ext cx="9144000" cy="1527048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9" name="Pentagon 8"/>
          <p:cNvSpPr/>
          <p:nvPr userDrawn="1"/>
        </p:nvSpPr>
        <p:spPr>
          <a:xfrm>
            <a:off x="0" y="914400"/>
            <a:ext cx="9144000" cy="457200"/>
          </a:xfrm>
          <a:prstGeom prst="homePlate">
            <a:avLst>
              <a:gd name="adj" fmla="val 842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3276600" y="68759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CNH |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K E Y  C L U B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600200" y="4154745"/>
            <a:ext cx="594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Presented by: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62000" y="60960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Presented by: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California-Nevada-Hawaii District | Key Club International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Updated by: MRS Committee 2013-2014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752600"/>
            <a:ext cx="8229600" cy="22399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000">
                <a:latin typeface="Century Gothic" pitchFamily="34" charset="0"/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0" y="4554538"/>
            <a:ext cx="3048000" cy="7794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latin typeface="Century Gothic" pitchFamily="34" charset="0"/>
              </a:defRPr>
            </a:lvl1pPr>
            <a:lvl2pPr marL="457200" indent="0" algn="ctr">
              <a:buNone/>
              <a:defRPr sz="1800">
                <a:latin typeface="Century Gothic" pitchFamily="34" charset="0"/>
              </a:defRPr>
            </a:lvl2pPr>
            <a:lvl3pPr marL="914400" indent="0" algn="ctr">
              <a:buNone/>
              <a:defRPr sz="1600">
                <a:latin typeface="Century Gothic" pitchFamily="34" charset="0"/>
              </a:defRPr>
            </a:lvl3pPr>
            <a:lvl4pPr marL="1371600" indent="0" algn="ctr">
              <a:buNone/>
              <a:defRPr sz="1400">
                <a:latin typeface="Century Gothic" pitchFamily="34" charset="0"/>
              </a:defRPr>
            </a:lvl4pPr>
            <a:lvl5pPr marL="1828800" indent="0" algn="ctr">
              <a:buNone/>
              <a:defRPr sz="14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Name, Position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0"/>
            <a:ext cx="609600" cy="609600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828800" y="6096000"/>
            <a:ext cx="3276600" cy="2460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aseline="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 algn="ctr">
              <a:buNone/>
              <a:defRPr sz="1800">
                <a:latin typeface="Century Gothic" pitchFamily="34" charset="0"/>
              </a:defRPr>
            </a:lvl2pPr>
            <a:lvl3pPr marL="914400" indent="0" algn="ctr">
              <a:buNone/>
              <a:defRPr sz="1600">
                <a:latin typeface="Century Gothic" pitchFamily="34" charset="0"/>
              </a:defRPr>
            </a:lvl3pPr>
            <a:lvl4pPr marL="1371600" indent="0" algn="ctr">
              <a:buNone/>
              <a:defRPr sz="1400">
                <a:latin typeface="Century Gothic" pitchFamily="34" charset="0"/>
              </a:defRPr>
            </a:lvl4pPr>
            <a:lvl5pPr marL="1828800" indent="0" algn="ctr">
              <a:buNone/>
              <a:defRPr sz="14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Name, Position</a:t>
            </a:r>
          </a:p>
        </p:txBody>
      </p:sp>
    </p:spTree>
    <p:extLst>
      <p:ext uri="{BB962C8B-B14F-4D97-AF65-F5344CB8AC3E}">
        <p14:creationId xmlns:p14="http://schemas.microsoft.com/office/powerpoint/2010/main" val="186519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86400" y="6333191"/>
            <a:ext cx="1905000" cy="37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</a:rPr>
              <a:t>Training </a:t>
            </a:r>
            <a:r>
              <a:rPr lang="en-US" sz="1600" b="1" dirty="0" smtClean="0">
                <a:solidFill>
                  <a:prstClr val="black"/>
                </a:solidFill>
                <a:latin typeface="Century Gothic" pitchFamily="34" charset="0"/>
              </a:rPr>
              <a:t>Topic:</a:t>
            </a:r>
            <a:endParaRPr lang="en-US" sz="16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5215720" y="5936159"/>
            <a:ext cx="499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Century Gothic" pitchFamily="34" charset="0"/>
              </a:rPr>
              <a:t>|</a:t>
            </a:r>
            <a:endParaRPr lang="en-US" sz="4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676400" y="6127750"/>
            <a:ext cx="3733800" cy="57785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1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Century Gothic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D## or CLUB or CNH</a:t>
            </a:r>
            <a:endParaRPr lang="en-US" dirty="0"/>
          </a:p>
        </p:txBody>
      </p:sp>
      <p:sp>
        <p:nvSpPr>
          <p:cNvPr id="18" name="Title 5"/>
          <p:cNvSpPr>
            <a:spLocks noGrp="1"/>
          </p:cNvSpPr>
          <p:nvPr>
            <p:ph type="title" hasCustomPrompt="1"/>
          </p:nvPr>
        </p:nvSpPr>
        <p:spPr>
          <a:xfrm>
            <a:off x="457200" y="503238"/>
            <a:ext cx="8229600" cy="2849562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Insert Subtitle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3733800"/>
            <a:ext cx="9144000" cy="4572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733800"/>
            <a:ext cx="91440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>
              <a:defRPr>
                <a:solidFill>
                  <a:schemeClr val="bg1"/>
                </a:solidFill>
                <a:latin typeface="Century Gothic" pitchFamily="34" charset="0"/>
              </a:defRPr>
            </a:lvl2pPr>
            <a:lvl3pPr>
              <a:defRPr>
                <a:solidFill>
                  <a:schemeClr val="bg1"/>
                </a:solidFill>
                <a:latin typeface="Century Gothic" pitchFamily="34" charset="0"/>
              </a:defRPr>
            </a:lvl3pPr>
            <a:lvl4pPr>
              <a:defRPr>
                <a:solidFill>
                  <a:schemeClr val="bg1"/>
                </a:solidFill>
                <a:latin typeface="Century Gothic" pitchFamily="34" charset="0"/>
              </a:defRPr>
            </a:lvl4pPr>
            <a:lvl5pPr>
              <a:defRPr>
                <a:solidFill>
                  <a:schemeClr val="bg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Title of Original Presentation</a:t>
            </a:r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010400" y="6326137"/>
            <a:ext cx="1447800" cy="34724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Insert Here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486400" y="60198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 smtClean="0">
                <a:solidFill>
                  <a:prstClr val="black"/>
                </a:solidFill>
                <a:latin typeface="Century Gothic" pitchFamily="34" charset="0"/>
              </a:rPr>
              <a:t>Officer</a:t>
            </a:r>
            <a:r>
              <a:rPr lang="en-US" sz="1600" b="1" baseline="0" dirty="0" smtClean="0">
                <a:solidFill>
                  <a:prstClr val="black"/>
                </a:solidFill>
                <a:latin typeface="Century Gothic" pitchFamily="34" charset="0"/>
              </a:rPr>
              <a:t> Training Conference</a:t>
            </a:r>
            <a:endParaRPr lang="en-US" sz="16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257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 userDrawn="1"/>
        </p:nvSpPr>
        <p:spPr>
          <a:xfrm>
            <a:off x="0" y="838200"/>
            <a:ext cx="9144000" cy="457200"/>
          </a:xfrm>
          <a:prstGeom prst="homePlate">
            <a:avLst>
              <a:gd name="adj" fmla="val 84286"/>
            </a:avLst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8534400" cy="43434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Insert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124200" y="76200"/>
            <a:ext cx="56388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4000" baseline="0"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Insert Subtitle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486400" y="6333191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</a:rPr>
              <a:t>Training </a:t>
            </a:r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Topic: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5215720" y="5936159"/>
            <a:ext cx="499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Century Gothic" pitchFamily="34" charset="0"/>
              </a:rPr>
              <a:t>|</a:t>
            </a:r>
            <a:endParaRPr lang="en-US" sz="4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676400" y="6127750"/>
            <a:ext cx="3733800" cy="57785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1" baseline="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Century Gothic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D## or CLUB or CNH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010400" y="6326137"/>
            <a:ext cx="1447800" cy="34724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Insert Here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5486400" y="60198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Officer</a:t>
            </a:r>
            <a:r>
              <a:rPr lang="en-US" sz="1600" b="1" baseline="0" dirty="0" smtClean="0">
                <a:solidFill>
                  <a:schemeClr val="bg1"/>
                </a:solidFill>
                <a:latin typeface="Century Gothic" pitchFamily="34" charset="0"/>
              </a:rPr>
              <a:t> Training Conference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702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762000"/>
            <a:ext cx="8534400" cy="4876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Century Gothic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Insert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486400" y="6333191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</a:rPr>
              <a:t>Training </a:t>
            </a:r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Topic: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215720" y="5936159"/>
            <a:ext cx="499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Century Gothic" pitchFamily="34" charset="0"/>
              </a:rPr>
              <a:t>|</a:t>
            </a:r>
            <a:endParaRPr lang="en-US" sz="4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1676400" y="6127750"/>
            <a:ext cx="3733800" cy="57785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1" baseline="0">
                <a:solidFill>
                  <a:schemeClr val="bg1"/>
                </a:solidFill>
                <a:latin typeface="Century Gothic" pitchFamily="34" charset="0"/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  <a:latin typeface="Century Gothic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D## or CLUB or CNH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010400" y="6326137"/>
            <a:ext cx="1447800" cy="34724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Insert Here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86400" y="60198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Officer</a:t>
            </a:r>
            <a:r>
              <a:rPr lang="en-US" sz="1600" b="1" baseline="0" dirty="0" smtClean="0">
                <a:solidFill>
                  <a:schemeClr val="bg1"/>
                </a:solidFill>
                <a:latin typeface="Century Gothic" pitchFamily="34" charset="0"/>
              </a:rPr>
              <a:t> Training Conference</a:t>
            </a:r>
            <a:endParaRPr lang="en-US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41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rgbClr val="00AE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"/>
            <a:ext cx="9144000" cy="5410200"/>
          </a:xfrm>
          <a:prstGeom prst="rect">
            <a:avLst/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86254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QUESTIONS COMMENTS CONCERNS?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Pentagon 5"/>
          <p:cNvSpPr/>
          <p:nvPr userDrawn="1"/>
        </p:nvSpPr>
        <p:spPr>
          <a:xfrm>
            <a:off x="0" y="5181600"/>
            <a:ext cx="9144000" cy="457200"/>
          </a:xfrm>
          <a:prstGeom prst="homePlate">
            <a:avLst>
              <a:gd name="adj" fmla="val 84286"/>
            </a:avLst>
          </a:prstGeom>
          <a:solidFill>
            <a:srgbClr val="00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50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64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yclub.org/Leadership/bal/leadclub/clubpresident.aspx" TargetMode="External"/><Relationship Id="rId2" Type="http://schemas.openxmlformats.org/officeDocument/2006/relationships/hyperlink" Target="http://www.cnhkeyclub.org/officers/president-and-vice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524000"/>
          </a:xfrm>
        </p:spPr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1371600"/>
            <a:ext cx="8534400" cy="4495800"/>
          </a:xfrm>
        </p:spPr>
        <p:txBody>
          <a:bodyPr/>
          <a:lstStyle/>
          <a:p>
            <a:r>
              <a:rPr lang="en-US" dirty="0" smtClean="0"/>
              <a:t>Discuss with your officers to set attainable and measurable goals! </a:t>
            </a:r>
          </a:p>
          <a:p>
            <a:r>
              <a:rPr lang="en-US" dirty="0" smtClean="0"/>
              <a:t>SERVICE HOURS</a:t>
            </a:r>
          </a:p>
          <a:p>
            <a:pPr lvl="1"/>
            <a:r>
              <a:rPr lang="en-US" dirty="0" smtClean="0"/>
              <a:t>Our club will achieve __ hours per member</a:t>
            </a:r>
          </a:p>
          <a:p>
            <a:r>
              <a:rPr lang="en-US" dirty="0" smtClean="0"/>
              <a:t>MEMBERSHIP</a:t>
            </a:r>
          </a:p>
          <a:p>
            <a:pPr lvl="1"/>
            <a:r>
              <a:rPr lang="en-US" dirty="0" smtClean="0"/>
              <a:t>Our club will retain current membership, and raise it by __ members</a:t>
            </a:r>
          </a:p>
          <a:p>
            <a:r>
              <a:rPr lang="en-US" dirty="0" smtClean="0"/>
              <a:t>FUNDRAISING</a:t>
            </a:r>
          </a:p>
          <a:p>
            <a:pPr lvl="1"/>
            <a:r>
              <a:rPr lang="en-US" dirty="0" smtClean="0"/>
              <a:t>Our club will contribute $__ to PTP, and $__ to the Eliminate Project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Set Goals!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3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in the </a:t>
            </a:r>
            <a:br>
              <a:rPr lang="en-US" dirty="0" smtClean="0"/>
            </a:br>
            <a:r>
              <a:rPr lang="en-US" dirty="0" smtClean="0"/>
              <a:t>Club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Presidents Workshop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1371600"/>
            <a:ext cx="8534400" cy="4343400"/>
          </a:xfrm>
        </p:spPr>
        <p:txBody>
          <a:bodyPr/>
          <a:lstStyle/>
          <a:p>
            <a:r>
              <a:rPr lang="en-US" sz="2600" dirty="0" smtClean="0"/>
              <a:t>Vice President:</a:t>
            </a:r>
          </a:p>
          <a:p>
            <a:pPr lvl="1"/>
            <a:r>
              <a:rPr lang="en-US" sz="2200" dirty="0" smtClean="0"/>
              <a:t>Your sidekick, BFF, assistant, life saver, and alter ego</a:t>
            </a:r>
          </a:p>
          <a:p>
            <a:r>
              <a:rPr lang="en-US" sz="2600" dirty="0" smtClean="0"/>
              <a:t>Secretary: </a:t>
            </a:r>
          </a:p>
          <a:p>
            <a:pPr lvl="1"/>
            <a:r>
              <a:rPr lang="en-US" sz="2200" dirty="0" smtClean="0"/>
              <a:t>Your aide, reporter, stenographer, and dependable best friend</a:t>
            </a:r>
          </a:p>
          <a:p>
            <a:r>
              <a:rPr lang="en-US" sz="2600" dirty="0" smtClean="0"/>
              <a:t>Treasurer:</a:t>
            </a:r>
          </a:p>
          <a:p>
            <a:pPr lvl="1"/>
            <a:r>
              <a:rPr lang="en-US" sz="2200" dirty="0" smtClean="0"/>
              <a:t>Your finance and fundraising guru, and thrifty companion</a:t>
            </a:r>
          </a:p>
          <a:p>
            <a:r>
              <a:rPr lang="en-US" sz="2600" dirty="0" smtClean="0"/>
              <a:t>Editor: </a:t>
            </a:r>
          </a:p>
          <a:p>
            <a:pPr lvl="1"/>
            <a:r>
              <a:rPr lang="en-US" sz="2200" dirty="0" smtClean="0"/>
              <a:t>Your tech genius, designer, publicist, and communicator</a:t>
            </a:r>
          </a:p>
          <a:p>
            <a:pPr lvl="1"/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1676400" y="76200"/>
            <a:ext cx="7086600" cy="685800"/>
          </a:xfrm>
        </p:spPr>
        <p:txBody>
          <a:bodyPr/>
          <a:lstStyle/>
          <a:p>
            <a:r>
              <a:rPr lang="en-US" dirty="0" smtClean="0"/>
              <a:t>The Dream Team (Board)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Get to know the members in your club! </a:t>
            </a:r>
            <a:endParaRPr lang="en-US" dirty="0"/>
          </a:p>
          <a:p>
            <a:r>
              <a:rPr lang="en-US" dirty="0" smtClean="0"/>
              <a:t>Be available</a:t>
            </a:r>
          </a:p>
          <a:p>
            <a:r>
              <a:rPr lang="en-US" dirty="0" smtClean="0"/>
              <a:t>Be thankful</a:t>
            </a:r>
          </a:p>
          <a:p>
            <a:r>
              <a:rPr lang="en-US" dirty="0" smtClean="0"/>
              <a:t>Ask for ideas, input, suggestions, and opinions</a:t>
            </a:r>
          </a:p>
          <a:p>
            <a:r>
              <a:rPr lang="en-US" dirty="0" smtClean="0"/>
              <a:t>Take surveys to gauge their thoughts and improve the club</a:t>
            </a:r>
          </a:p>
          <a:p>
            <a:r>
              <a:rPr lang="en-US" dirty="0" smtClean="0"/>
              <a:t>Keep them informed!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1981200" y="76200"/>
            <a:ext cx="6781800" cy="685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Ohana</a:t>
            </a:r>
            <a:r>
              <a:rPr lang="en-US" dirty="0" smtClean="0"/>
              <a:t> (Membership)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4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Presidents Workshop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99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Plan more appealing meetings!</a:t>
            </a:r>
          </a:p>
          <a:p>
            <a:pPr lvl="1"/>
            <a:r>
              <a:rPr lang="en-US" dirty="0" smtClean="0"/>
              <a:t>Food and music are good crowd-gatherers</a:t>
            </a:r>
          </a:p>
          <a:p>
            <a:pPr lvl="1"/>
            <a:r>
              <a:rPr lang="en-US" dirty="0" smtClean="0"/>
              <a:t>Icebreakers can lighten the mood, energize the crowd, and help everyone get to know each other. </a:t>
            </a:r>
          </a:p>
          <a:p>
            <a:pPr lvl="2"/>
            <a:r>
              <a:rPr lang="en-US" dirty="0" smtClean="0"/>
              <a:t>For ideas, go to the </a:t>
            </a:r>
            <a:r>
              <a:rPr lang="en-US" dirty="0" err="1" smtClean="0"/>
              <a:t>CyberKey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Promote and plan more events!</a:t>
            </a:r>
          </a:p>
          <a:p>
            <a:pPr lvl="1"/>
            <a:r>
              <a:rPr lang="en-US" dirty="0" smtClean="0"/>
              <a:t>Big events, and meaningful long term projects</a:t>
            </a:r>
          </a:p>
          <a:p>
            <a:pPr lvl="1"/>
            <a:r>
              <a:rPr lang="en-US" dirty="0" smtClean="0"/>
              <a:t>Consider member opinions, and cater to their interests.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No One Shows Up!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12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Don’t take any sides unless there is a clear-cut issue or rule infringement</a:t>
            </a:r>
          </a:p>
          <a:p>
            <a:r>
              <a:rPr lang="en-US" dirty="0" smtClean="0"/>
              <a:t>Address the problem head on and in a timely manner</a:t>
            </a:r>
          </a:p>
          <a:p>
            <a:r>
              <a:rPr lang="en-US" dirty="0" smtClean="0"/>
              <a:t>Refer to your club’s constitution and bylaws</a:t>
            </a:r>
          </a:p>
          <a:p>
            <a:r>
              <a:rPr lang="en-US" dirty="0" smtClean="0"/>
              <a:t>Talk to your Kiwanis and/or Faculty Advisors!</a:t>
            </a:r>
          </a:p>
          <a:p>
            <a:pPr lvl="1"/>
            <a:r>
              <a:rPr lang="en-US" dirty="0" smtClean="0"/>
              <a:t>They have years of experience and can act as a neutral third-party to settle any issues.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Drama in the House!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8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On the </a:t>
            </a:r>
            <a:r>
              <a:rPr lang="en-US" dirty="0" err="1" smtClean="0"/>
              <a:t>CyberKey</a:t>
            </a:r>
            <a:endParaRPr lang="en-US" dirty="0" smtClean="0"/>
          </a:p>
          <a:p>
            <a:pPr lvl="1"/>
            <a:r>
              <a:rPr lang="en-US" dirty="0" smtClean="0"/>
              <a:t>Presidents and Vice Presidents Manual</a:t>
            </a:r>
          </a:p>
          <a:p>
            <a:pPr lvl="1"/>
            <a:r>
              <a:rPr lang="en-US" dirty="0" smtClean="0"/>
              <a:t>Duties of the Club President</a:t>
            </a:r>
          </a:p>
          <a:p>
            <a:pPr lvl="1"/>
            <a:r>
              <a:rPr lang="en-US" dirty="0" smtClean="0"/>
              <a:t>And much more </a:t>
            </a:r>
            <a:br>
              <a:rPr lang="en-US" dirty="0" smtClean="0"/>
            </a:b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www.cnhkeyclub.org/officers/president-and-vice</a:t>
            </a:r>
            <a:endParaRPr lang="en-US" sz="2000" dirty="0" smtClean="0"/>
          </a:p>
          <a:p>
            <a:r>
              <a:rPr lang="en-US" dirty="0" smtClean="0"/>
              <a:t>Key Club International </a:t>
            </a:r>
          </a:p>
          <a:p>
            <a:pPr lvl="1"/>
            <a:r>
              <a:rPr lang="en-US" sz="2000" dirty="0">
                <a:hlinkClick r:id="rId3"/>
              </a:rPr>
              <a:t>http://www.keyclub.org/Leadership/bal/leadclub/clubpresident.aspx</a:t>
            </a:r>
            <a:endParaRPr lang="en-US" sz="2000" dirty="0" smtClean="0"/>
          </a:p>
          <a:p>
            <a:r>
              <a:rPr lang="en-US" dirty="0" smtClean="0"/>
              <a:t>Presidents &amp; Vice Presidents Google Reflector</a:t>
            </a:r>
          </a:p>
          <a:p>
            <a:r>
              <a:rPr lang="en-US" dirty="0" smtClean="0"/>
              <a:t>Advisors, Lt. Governors, and Executive Officers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0" y="76200"/>
            <a:ext cx="5638800" cy="685800"/>
          </a:xfrm>
        </p:spPr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3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900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President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Presidents Workshop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71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 numCol="2"/>
          <a:lstStyle/>
          <a:p>
            <a:r>
              <a:rPr lang="en-US" dirty="0" smtClean="0"/>
              <a:t>Goal Setting</a:t>
            </a:r>
          </a:p>
          <a:p>
            <a:r>
              <a:rPr lang="en-US" dirty="0" smtClean="0"/>
              <a:t>Appointing and Delegating</a:t>
            </a:r>
          </a:p>
          <a:p>
            <a:r>
              <a:rPr lang="en-US" dirty="0" smtClean="0"/>
              <a:t>Monitoring</a:t>
            </a:r>
          </a:p>
          <a:p>
            <a:r>
              <a:rPr lang="en-US" dirty="0" smtClean="0"/>
              <a:t>Motivating</a:t>
            </a:r>
          </a:p>
          <a:p>
            <a:r>
              <a:rPr lang="en-US" dirty="0" smtClean="0"/>
              <a:t>Evaluating</a:t>
            </a:r>
          </a:p>
          <a:p>
            <a:r>
              <a:rPr lang="en-US" dirty="0" smtClean="0"/>
              <a:t>Presiding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Recruiting and Retaining </a:t>
            </a:r>
          </a:p>
          <a:p>
            <a:r>
              <a:rPr lang="en-US" dirty="0" smtClean="0"/>
              <a:t>Reporting</a:t>
            </a:r>
          </a:p>
          <a:p>
            <a:r>
              <a:rPr lang="en-US" dirty="0" smtClean="0"/>
              <a:t>Succession</a:t>
            </a:r>
          </a:p>
          <a:p>
            <a:r>
              <a:rPr lang="en-US" dirty="0" smtClean="0"/>
              <a:t>Training </a:t>
            </a:r>
          </a:p>
          <a:p>
            <a:r>
              <a:rPr lang="en-US" dirty="0" smtClean="0"/>
              <a:t>Setting a Positive, Professional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General Duties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7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Create an email group for the board and the members</a:t>
            </a:r>
          </a:p>
          <a:p>
            <a:pPr lvl="1"/>
            <a:r>
              <a:rPr lang="en-US" dirty="0" smtClean="0"/>
              <a:t>Google Groups &amp; Reflectors</a:t>
            </a:r>
          </a:p>
          <a:p>
            <a:r>
              <a:rPr lang="en-US" dirty="0" smtClean="0"/>
              <a:t>Inform members about upcoming events</a:t>
            </a:r>
          </a:p>
          <a:p>
            <a:pPr lvl="1"/>
            <a:r>
              <a:rPr lang="en-US" dirty="0" smtClean="0"/>
              <a:t>Social media can be used to promote activities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/>
              <a:t>Be </a:t>
            </a:r>
            <a:r>
              <a:rPr lang="en-US" sz="2800" dirty="0" smtClean="0"/>
              <a:t>professional in all levels of communication</a:t>
            </a:r>
            <a:endParaRPr lang="en-US" sz="2800" dirty="0"/>
          </a:p>
          <a:p>
            <a:r>
              <a:rPr lang="en-US" dirty="0" smtClean="0"/>
              <a:t>Communicate with the Lt. Governor</a:t>
            </a:r>
          </a:p>
          <a:p>
            <a:r>
              <a:rPr lang="en-US" dirty="0" smtClean="0"/>
              <a:t>Communicate with Faculty and Kiwanis advisors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Communicate!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2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81000" y="609600"/>
            <a:ext cx="8534400" cy="5181600"/>
          </a:xfrm>
        </p:spPr>
        <p:txBody>
          <a:bodyPr/>
          <a:lstStyle/>
          <a:p>
            <a:r>
              <a:rPr lang="en-US" sz="2000" dirty="0" smtClean="0"/>
              <a:t>MEMBERS</a:t>
            </a:r>
          </a:p>
          <a:p>
            <a:pPr lvl="1"/>
            <a:r>
              <a:rPr lang="en-US" sz="1800" dirty="0" smtClean="0"/>
              <a:t>Greet members at the door. Acknowledge everyone. If there is any trouble, be sure to address it.</a:t>
            </a:r>
          </a:p>
          <a:p>
            <a:r>
              <a:rPr lang="en-US" sz="2000" dirty="0" smtClean="0"/>
              <a:t>BOARD OFFICERS</a:t>
            </a:r>
          </a:p>
          <a:p>
            <a:pPr lvl="1"/>
            <a:r>
              <a:rPr lang="en-US" sz="1800" dirty="0" smtClean="0"/>
              <a:t>Hold board meetings at least once a month to discuss upcoming projects, finances, goals, progress, and etc. </a:t>
            </a:r>
          </a:p>
          <a:p>
            <a:pPr lvl="1"/>
            <a:r>
              <a:rPr lang="en-US" sz="1800" dirty="0" smtClean="0"/>
              <a:t>You are a team: involve them in discussions, and </a:t>
            </a:r>
            <a:r>
              <a:rPr lang="en-US" sz="1800" b="1" dirty="0" smtClean="0"/>
              <a:t>delegate</a:t>
            </a:r>
            <a:r>
              <a:rPr lang="en-US" sz="1800" dirty="0" smtClean="0"/>
              <a:t>! </a:t>
            </a:r>
          </a:p>
          <a:p>
            <a:r>
              <a:rPr lang="en-US" sz="2000" dirty="0" smtClean="0"/>
              <a:t>ADVISORS</a:t>
            </a:r>
          </a:p>
          <a:p>
            <a:pPr lvl="1"/>
            <a:r>
              <a:rPr lang="en-US" sz="1800" dirty="0" smtClean="0"/>
              <a:t>Advisors have the experience you need. Keep them informed and be willing to listen to their advice. </a:t>
            </a:r>
          </a:p>
          <a:p>
            <a:r>
              <a:rPr lang="en-US" sz="2000" dirty="0" smtClean="0"/>
              <a:t>LIEUTENANT GOVERNORS</a:t>
            </a:r>
          </a:p>
          <a:p>
            <a:pPr lvl="1"/>
            <a:r>
              <a:rPr lang="en-US" sz="1800" dirty="0" smtClean="0"/>
              <a:t>Your Lieutenant Governor </a:t>
            </a:r>
            <a:r>
              <a:rPr lang="en-US" sz="1800" dirty="0"/>
              <a:t>has valuable information about district events and opportunities and is there to SERVE </a:t>
            </a:r>
            <a:r>
              <a:rPr lang="en-US" sz="1800" dirty="0" smtClean="0"/>
              <a:t>YOU!</a:t>
            </a:r>
          </a:p>
          <a:p>
            <a:r>
              <a:rPr lang="en-US" sz="2000" dirty="0" smtClean="0"/>
              <a:t>EXECUTIVES</a:t>
            </a:r>
          </a:p>
          <a:p>
            <a:pPr lvl="1"/>
            <a:r>
              <a:rPr lang="en-US" sz="1800" dirty="0" smtClean="0"/>
              <a:t>Have </a:t>
            </a:r>
            <a:r>
              <a:rPr lang="en-US" sz="1800" dirty="0"/>
              <a:t>questions or just need someone to talk to? Contact an executive officer: </a:t>
            </a:r>
            <a:r>
              <a:rPr lang="en-US" sz="1800" dirty="0" smtClean="0"/>
              <a:t>they are there to support you.</a:t>
            </a:r>
            <a:endParaRPr lang="en-US" sz="1800" dirty="0"/>
          </a:p>
          <a:p>
            <a:endParaRPr lang="en-US" sz="2400" dirty="0" smtClean="0"/>
          </a:p>
          <a:p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9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400" dirty="0" smtClean="0"/>
              <a:t>Serve as the “chief executive officer”</a:t>
            </a:r>
          </a:p>
          <a:p>
            <a:r>
              <a:rPr lang="en-US" sz="2400" dirty="0" smtClean="0"/>
              <a:t>Call and preside over board meetings</a:t>
            </a:r>
          </a:p>
          <a:p>
            <a:r>
              <a:rPr lang="en-US" sz="2400" dirty="0" smtClean="0"/>
              <a:t>Delegate and assign tasks to the officers and members</a:t>
            </a:r>
          </a:p>
          <a:p>
            <a:pPr lvl="1"/>
            <a:r>
              <a:rPr lang="en-US" sz="2000" dirty="0" smtClean="0"/>
              <a:t>Task Coordinators &amp; Event Coordinators</a:t>
            </a:r>
          </a:p>
          <a:p>
            <a:r>
              <a:rPr lang="en-US" sz="2400" dirty="0" smtClean="0"/>
              <a:t>Ensure that tasks are completed</a:t>
            </a:r>
          </a:p>
          <a:p>
            <a:pPr lvl="1"/>
            <a:r>
              <a:rPr lang="en-US" sz="2000" dirty="0" smtClean="0"/>
              <a:t>MRF, dues, etc. </a:t>
            </a:r>
          </a:p>
          <a:p>
            <a:r>
              <a:rPr lang="en-US" sz="2400" dirty="0" smtClean="0"/>
              <a:t>Hold elections prior to DCON, and submit a new board roster to your Lt. Governor</a:t>
            </a:r>
          </a:p>
          <a:p>
            <a:r>
              <a:rPr lang="en-US" sz="2400" dirty="0" smtClean="0"/>
              <a:t>SERVE the members!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Take Action!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Represent the club at Kiwanis meetings and functions</a:t>
            </a:r>
          </a:p>
          <a:p>
            <a:r>
              <a:rPr lang="en-US" dirty="0" smtClean="0"/>
              <a:t>Represent the club at Division Council Meetings (DCMs) </a:t>
            </a:r>
          </a:p>
          <a:p>
            <a:r>
              <a:rPr lang="en-US" dirty="0" smtClean="0"/>
              <a:t>Attend service projects, and club/division events</a:t>
            </a:r>
          </a:p>
          <a:p>
            <a:r>
              <a:rPr lang="en-US" dirty="0" smtClean="0"/>
              <a:t>Attend Fall Rally, District Convention, and International Convention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Attend!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Host regular Key Club meetings open to all members</a:t>
            </a:r>
          </a:p>
          <a:p>
            <a:r>
              <a:rPr lang="en-US" dirty="0" smtClean="0"/>
              <a:t>Discuss upcoming and past events</a:t>
            </a:r>
          </a:p>
          <a:p>
            <a:r>
              <a:rPr lang="en-US" dirty="0" smtClean="0"/>
              <a:t>Answer member questions and listen to suggestions</a:t>
            </a:r>
          </a:p>
          <a:p>
            <a:r>
              <a:rPr lang="en-US" dirty="0" smtClean="0"/>
              <a:t>Post agendas and minutes so everyone is informed</a:t>
            </a:r>
          </a:p>
          <a:p>
            <a:r>
              <a:rPr lang="en-US" dirty="0" smtClean="0"/>
              <a:t>Invite members and other officers to present during meetings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Host Meetings!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3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Monitor all other officer work to ensure that it is completed on time</a:t>
            </a:r>
          </a:p>
          <a:p>
            <a:r>
              <a:rPr lang="en-US" dirty="0"/>
              <a:t>Have exceptional knowledge of Key Club – International and District-wide</a:t>
            </a:r>
          </a:p>
          <a:p>
            <a:r>
              <a:rPr lang="en-US" dirty="0"/>
              <a:t>Educate new members about Key Club</a:t>
            </a:r>
          </a:p>
          <a:p>
            <a:r>
              <a:rPr lang="en-US" dirty="0"/>
              <a:t>Ask for assistance when you need </a:t>
            </a:r>
          </a:p>
          <a:p>
            <a:pPr lvl="1"/>
            <a:r>
              <a:rPr lang="en-US" dirty="0" smtClean="0"/>
              <a:t>Faculty and Kiwanis advisors</a:t>
            </a:r>
          </a:p>
          <a:p>
            <a:r>
              <a:rPr lang="en-US" dirty="0" smtClean="0"/>
              <a:t>Transition the president-elect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Assist and Ask!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Presidents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714</Words>
  <Application>Microsoft Office PowerPoint</Application>
  <PresentationFormat>On-screen Show (4:3)</PresentationFormat>
  <Paragraphs>130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Presidents</vt:lpstr>
      <vt:lpstr>The Role of President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It’s All in the  Club</vt:lpstr>
      <vt:lpstr>PowerPoint Presentation</vt:lpstr>
      <vt:lpstr>PowerPoint Presentation</vt:lpstr>
      <vt:lpstr>Problem Solving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Shi-nuh</dc:creator>
  <cp:lastModifiedBy>Jeffrey Xiong</cp:lastModifiedBy>
  <cp:revision>22</cp:revision>
  <dcterms:created xsi:type="dcterms:W3CDTF">2013-06-21T03:30:58Z</dcterms:created>
  <dcterms:modified xsi:type="dcterms:W3CDTF">2013-07-03T06:53:25Z</dcterms:modified>
</cp:coreProperties>
</file>