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63" r:id="rId5"/>
    <p:sldId id="262" r:id="rId6"/>
    <p:sldId id="261" r:id="rId7"/>
    <p:sldId id="258" r:id="rId8"/>
    <p:sldId id="260" r:id="rId9"/>
    <p:sldId id="264" r:id="rId10"/>
    <p:sldId id="265" r:id="rId11"/>
    <p:sldId id="267" r:id="rId12"/>
    <p:sldId id="266" r:id="rId13"/>
    <p:sldId id="269" r:id="rId14"/>
    <p:sldId id="274" r:id="rId15"/>
    <p:sldId id="270" r:id="rId16"/>
    <p:sldId id="271" r:id="rId17"/>
    <p:sldId id="272" r:id="rId18"/>
    <p:sldId id="273" r:id="rId19"/>
    <p:sldId id="275" r:id="rId20"/>
    <p:sldId id="276" r:id="rId21"/>
    <p:sldId id="278" r:id="rId22"/>
    <p:sldId id="279" r:id="rId23"/>
    <p:sldId id="281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612"/>
    <a:srgbClr val="013874"/>
    <a:srgbClr val="C4122F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6" autoAdjust="0"/>
    <p:restoredTop sz="92540" autoAdjust="0"/>
  </p:normalViewPr>
  <p:slideViewPr>
    <p:cSldViewPr>
      <p:cViewPr>
        <p:scale>
          <a:sx n="72" d="100"/>
          <a:sy n="72" d="100"/>
        </p:scale>
        <p:origin x="132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84C63-F6F3-43FE-A7AD-F79F43976B3A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4822-48D6-4BED-B16A-9485467F5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539D-353F-4F84-9709-A896C49AE3A4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9E5B3-3F26-498D-B304-668140B16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1046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E2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 userDrawn="1"/>
        </p:nvSpPr>
        <p:spPr>
          <a:xfrm>
            <a:off x="0" y="1066800"/>
            <a:ext cx="9144000" cy="457200"/>
          </a:xfrm>
          <a:prstGeom prst="homePlate">
            <a:avLst>
              <a:gd name="adj" fmla="val 968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4600" y="152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C N H   |</a:t>
            </a:r>
            <a:r>
              <a:rPr lang="en-US" sz="4400" b="1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K E Y  C L U B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E2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05000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09800" y="6172200"/>
            <a:ext cx="6553200" cy="692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Presented 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by: Mark Ubongen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California-Nevada-Hawaii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District| Key Club International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March 22-24, 2013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8235"/>
            <a:ext cx="672084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1371600" y="46482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Presented by:</a:t>
            </a:r>
            <a:endParaRPr lang="en-US" sz="14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48284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</p:spTree>
    <p:extLst>
      <p:ext uri="{BB962C8B-B14F-4D97-AF65-F5344CB8AC3E}">
        <p14:creationId xmlns:p14="http://schemas.microsoft.com/office/powerpoint/2010/main" val="80703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9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28600" y="1447800"/>
            <a:ext cx="228600" cy="4724400"/>
          </a:xfrm>
          <a:prstGeom prst="rect">
            <a:avLst/>
          </a:prstGeom>
          <a:gradFill flip="none" rotWithShape="1">
            <a:gsLst>
              <a:gs pos="0">
                <a:srgbClr val="E20612"/>
              </a:gs>
              <a:gs pos="31000">
                <a:srgbClr val="E20612"/>
              </a:gs>
              <a:gs pos="8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E2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News Editors &amp; Publicists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California-Nevada-Hawaii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District</a:t>
            </a: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| Key Club International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 userDrawn="1"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E2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21245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gradFill>
            <a:gsLst>
              <a:gs pos="0">
                <a:srgbClr val="E20612"/>
              </a:gs>
              <a:gs pos="44000">
                <a:srgbClr val="E20612"/>
              </a:gs>
              <a:gs pos="92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6028" y="914400"/>
            <a:ext cx="8229600" cy="4830763"/>
          </a:xfrm>
        </p:spPr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E2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E206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News Editors &amp; Publicists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California-Nevada-Hawaii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District</a:t>
            </a: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| Key Club International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4240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8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2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1613-769F-46B5-A17E-7995BD641587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banfonts.com/" TargetMode="External"/><Relationship Id="rId2" Type="http://schemas.openxmlformats.org/officeDocument/2006/relationships/hyperlink" Target="http://www.dafont.com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club.org/" TargetMode="External"/><Relationship Id="rId7" Type="http://schemas.openxmlformats.org/officeDocument/2006/relationships/hyperlink" Target="http://bit.ly/editorspack/" TargetMode="External"/><Relationship Id="rId2" Type="http://schemas.openxmlformats.org/officeDocument/2006/relationships/hyperlink" Target="http://www.cnhkeyclu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s.google.com/group/cnh-kc-editors" TargetMode="External"/><Relationship Id="rId5" Type="http://schemas.openxmlformats.org/officeDocument/2006/relationships/hyperlink" Target="http://bit.ly/editorduties" TargetMode="External"/><Relationship Id="rId4" Type="http://schemas.openxmlformats.org/officeDocument/2006/relationships/hyperlink" Target="http://bit.ly/graphicstandardsmanua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harticle@gmail.com" TargetMode="External"/><Relationship Id="rId2" Type="http://schemas.openxmlformats.org/officeDocument/2006/relationships/hyperlink" Target="http://www.cnhkeyclub.org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nhvisuals@gmail.com" TargetMode="External"/><Relationship Id="rId2" Type="http://schemas.openxmlformats.org/officeDocument/2006/relationships/hyperlink" Target="mailto:cnharticle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92375"/>
            <a:ext cx="7934876" cy="1470025"/>
          </a:xfrm>
        </p:spPr>
        <p:txBody>
          <a:bodyPr/>
          <a:lstStyle/>
          <a:p>
            <a:r>
              <a:rPr lang="en-US" sz="6000" dirty="0" smtClean="0"/>
              <a:t>News Editor &amp; Publicists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Tom Cheng, </a:t>
            </a:r>
            <a:r>
              <a:rPr lang="en-US" dirty="0" smtClean="0">
                <a:solidFill>
                  <a:schemeClr val="tx1"/>
                </a:solidFill>
              </a:rPr>
              <a:t>Division News Editor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12972"/>
            <a:ext cx="8229600" cy="9446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Century Gothic" pitchFamily="34" charset="0"/>
              </a:rPr>
              <a:t>Publications</a:t>
            </a:r>
            <a:endParaRPr lang="en-US" sz="6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09600" y="1646237"/>
            <a:ext cx="8229600" cy="4525963"/>
          </a:xfrm>
        </p:spPr>
        <p:txBody>
          <a:bodyPr>
            <a:no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dirty="0" smtClean="0"/>
              <a:t>A Newsletter is a tool that is commonly used to provide members updates regarding a division, district, etc.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/>
              <a:t>They are used to promote upcoming events, service projects</a:t>
            </a:r>
            <a:r>
              <a:rPr lang="en-US" dirty="0" smtClean="0"/>
              <a:t>, feature old projects, </a:t>
            </a:r>
            <a:r>
              <a:rPr lang="en-US" dirty="0"/>
              <a:t>and other useful information.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en-US" dirty="0" smtClean="0"/>
              <a:t>As </a:t>
            </a:r>
            <a:r>
              <a:rPr lang="en-US" dirty="0"/>
              <a:t>the name implies, they are letters that deliver news!</a:t>
            </a:r>
          </a:p>
          <a:p>
            <a:pPr marL="0" indent="0" algn="just"/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Newsletters?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10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533400" y="1828800"/>
            <a:ext cx="5065200" cy="40303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entury Gothic" pitchFamily="34" charset="0"/>
              </a:rPr>
              <a:t>A newsletters are generally used to keep your club members updated on Key Club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entury Gothic" pitchFamily="34" charset="0"/>
              </a:rPr>
              <a:t>You can incorporate more than just news, such as upcoming events or member of the month or even useful tips!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Century Gothic" pitchFamily="34" charset="0"/>
              </a:rPr>
              <a:t>Newsletters should follow </a:t>
            </a:r>
            <a:r>
              <a:rPr lang="en-US" sz="2200" b="1" dirty="0" smtClean="0">
                <a:latin typeface="Century Gothic" pitchFamily="34" charset="0"/>
              </a:rPr>
              <a:t>Graphic Standards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="1" dirty="0" smtClean="0">
                <a:latin typeface="Century Gothic" pitchFamily="34" charset="0"/>
              </a:rPr>
              <a:t>Example: </a:t>
            </a:r>
            <a:r>
              <a:rPr lang="en-US" sz="2200" dirty="0" smtClean="0">
                <a:latin typeface="Century Gothic" pitchFamily="34" charset="0"/>
              </a:rPr>
              <a:t>Look to your right &gt;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Newsletters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00" y="1752600"/>
            <a:ext cx="324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62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12972"/>
            <a:ext cx="8229600" cy="9446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Century Gothic" pitchFamily="34" charset="0"/>
              </a:rPr>
              <a:t>Graphic Standards</a:t>
            </a:r>
            <a:endParaRPr lang="en-US" sz="6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Graphic Standards: guidelines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Flyers, newsletters, training material (like this slideshow), and other publications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Unity, consistency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Professionalism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Branding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Allows work to be easily identified as part of Key Club. “The Key Club Branding”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we use Graphic Standards?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 txBox="1">
            <a:spLocks/>
          </p:cNvSpPr>
          <p:nvPr/>
        </p:nvSpPr>
        <p:spPr>
          <a:xfrm>
            <a:off x="637308" y="1752600"/>
            <a:ext cx="8049491" cy="3962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Century Gothic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for headers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Goudy Old Style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for body 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Alternatives fonts include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Verdana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Verdana" pitchFamily="34" charset="0"/>
                <a:cs typeface="Verdana" pitchFamily="34" charset="0"/>
              </a:rPr>
              <a:t>and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Arial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Use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+mn-ea"/>
                <a:cs typeface="+mn-cs"/>
              </a:rPr>
              <a:t>accent fonts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 to add your own style!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Find fonts online!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  <a:hlinkClick r:id="rId2"/>
              </a:rPr>
              <a:t>www.dafont.com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  <a:hlinkClick r:id="rId3"/>
              </a:rPr>
              <a:t>www.urbanfonts.com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Always use the appropriate Key Club Logo, pencil, fonts, colors, and CNH logo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udy Old Style" pitchFamily="18" charset="0"/>
                <a:ea typeface="+mn-ea"/>
                <a:cs typeface="+mn-cs"/>
              </a:rPr>
              <a:t>All logos and word marks must remain proportional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udy Old Style" pitchFamily="18" charset="0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9446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Graphic Standards - Fonts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00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3"/>
          <p:cNvSpPr txBox="1">
            <a:spLocks/>
          </p:cNvSpPr>
          <p:nvPr/>
        </p:nvSpPr>
        <p:spPr>
          <a:xfrm>
            <a:off x="457200" y="1446075"/>
            <a:ext cx="4724400" cy="39433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Century Gothic" pitchFamily="34" charset="0"/>
              </a:rPr>
              <a:t>Basic Rules of use: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There should be nothing within a half inch of all sides of the Key Club logo and watermark.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The logo should also be on a neutral background</a:t>
            </a:r>
            <a:endParaRPr lang="en-US" sz="2800" dirty="0">
              <a:latin typeface="Century Gothic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For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more information, refer to the Graphic Standards manual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Graphic Standards - Logos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4" name="Picture 5" descr="KC logo B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1706562"/>
            <a:ext cx="9144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429375" y="212407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768975" y="146685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05400" y="212725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768975" y="277812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010400" y="19542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Goudy Old Style" pitchFamily="18" charset="0"/>
              </a:rPr>
              <a:t>Max size: 1.5” </a:t>
            </a:r>
          </a:p>
        </p:txBody>
      </p:sp>
      <p:pic>
        <p:nvPicPr>
          <p:cNvPr id="10" name="Picture 23" descr="neutral background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88" y="5156548"/>
            <a:ext cx="4857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KC wordmark BW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62" y="3324616"/>
            <a:ext cx="2743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371562" y="3511941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52112" y="3511941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771362" y="3096016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771362" y="3934216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7543800" y="40386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Goudy Old Style" pitchFamily="18" charset="0"/>
              </a:rPr>
              <a:t>Max size: 5.0” </a:t>
            </a:r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38650"/>
            <a:ext cx="2362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Graphic Standards - Pencils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168248"/>
            <a:ext cx="8610600" cy="47085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atin typeface="Century Gothic" pitchFamily="34" charset="0"/>
              </a:rPr>
              <a:t>Utilized as a header for many different Publications.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atin typeface="Century Gothic" pitchFamily="34" charset="0"/>
              </a:rPr>
              <a:t>The pencil should be used on the front of all Key Club publications and on a regular 8.5”x11” paper should be no larger than </a:t>
            </a:r>
            <a:r>
              <a:rPr lang="en-US" sz="2600" b="1" dirty="0" smtClean="0">
                <a:latin typeface="Century Gothic" pitchFamily="34" charset="0"/>
              </a:rPr>
              <a:t>0.5”</a:t>
            </a:r>
            <a:r>
              <a:rPr lang="en-US" sz="2600" dirty="0" smtClean="0">
                <a:latin typeface="Century Gothic" pitchFamily="34" charset="0"/>
              </a:rPr>
              <a:t> in height.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atin typeface="Century Gothic" pitchFamily="34" charset="0"/>
              </a:rPr>
              <a:t>All pencils should reach from </a:t>
            </a:r>
            <a:r>
              <a:rPr lang="en-US" sz="2600" b="1" dirty="0" smtClean="0">
                <a:latin typeface="Century Gothic" pitchFamily="34" charset="0"/>
              </a:rPr>
              <a:t>side to side </a:t>
            </a:r>
            <a:r>
              <a:rPr lang="en-US" sz="2600" dirty="0" smtClean="0">
                <a:latin typeface="Century Gothic" pitchFamily="34" charset="0"/>
              </a:rPr>
              <a:t>on publications.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atin typeface="Century Gothic" pitchFamily="34" charset="0"/>
              </a:rPr>
              <a:t>Should also be kept in a </a:t>
            </a:r>
            <a:r>
              <a:rPr lang="en-US" sz="2600" b="1" dirty="0" smtClean="0">
                <a:latin typeface="Century Gothic" pitchFamily="34" charset="0"/>
              </a:rPr>
              <a:t>horizontal position pointing right</a:t>
            </a:r>
            <a:r>
              <a:rPr lang="en-US" sz="2600" dirty="0" smtClean="0">
                <a:latin typeface="Century Gothic" pitchFamily="34" charset="0"/>
              </a:rPr>
              <a:t> (in most cases)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200" dirty="0" smtClean="0">
                <a:latin typeface="Century Gothic" pitchFamily="34" charset="0"/>
              </a:rPr>
              <a:t>No pencils pointing random directions!</a:t>
            </a:r>
          </a:p>
          <a:p>
            <a:pPr marL="400050" lvl="1" indent="0"/>
            <a:endParaRPr lang="en-US" sz="2400" dirty="0">
              <a:latin typeface="Century Gothic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914400" y="5532820"/>
            <a:ext cx="7772400" cy="502920"/>
          </a:xfrm>
          <a:prstGeom prst="homePlate">
            <a:avLst>
              <a:gd name="adj" fmla="val 100746"/>
            </a:avLst>
          </a:prstGeom>
          <a:solidFill>
            <a:srgbClr val="AE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Graphic Standards - Colors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57200" y="1722438"/>
            <a:ext cx="4419600" cy="42116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The following colors are the most commonly used when creating Key Club publications.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These colors are used to maintain the Key Club integrity and give it a more uniform look. 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99264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264509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73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362200"/>
            <a:ext cx="8229600" cy="9446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Century Gothic" pitchFamily="34" charset="0"/>
              </a:rPr>
              <a:t>Miscellaneous </a:t>
            </a:r>
            <a:br>
              <a:rPr lang="en-US" sz="6000" b="1" dirty="0" smtClean="0">
                <a:latin typeface="Century Gothic" pitchFamily="34" charset="0"/>
              </a:rPr>
            </a:br>
            <a:r>
              <a:rPr lang="en-US" sz="6000" b="1" dirty="0" smtClean="0">
                <a:latin typeface="Century Gothic" pitchFamily="34" charset="0"/>
              </a:rPr>
              <a:t>Topics</a:t>
            </a:r>
            <a:endParaRPr lang="en-US" sz="6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408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STOP!</a:t>
            </a:r>
            <a:endParaRPr lang="en-US" dirty="0"/>
          </a:p>
        </p:txBody>
      </p:sp>
      <p:sp>
        <p:nvSpPr>
          <p:cNvPr id="4" name="Content Placeholder 12"/>
          <p:cNvSpPr txBox="1">
            <a:spLocks/>
          </p:cNvSpPr>
          <p:nvPr/>
        </p:nvSpPr>
        <p:spPr>
          <a:xfrm>
            <a:off x="3849717" y="1752600"/>
            <a:ext cx="521808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 smtClean="0">
                <a:latin typeface="Century Gothic" pitchFamily="34" charset="0"/>
              </a:rPr>
              <a:t>There will be </a:t>
            </a:r>
            <a:r>
              <a:rPr lang="en-US" sz="3600" u="sng" smtClean="0">
                <a:latin typeface="Century Gothic" pitchFamily="34" charset="0"/>
              </a:rPr>
              <a:t>a lot</a:t>
            </a:r>
            <a:r>
              <a:rPr lang="en-US" sz="3600" smtClean="0">
                <a:latin typeface="Century Gothic" pitchFamily="34" charset="0"/>
              </a:rPr>
              <a:t> of useful information in the following slides </a:t>
            </a:r>
          </a:p>
          <a:p>
            <a:pPr marL="0" indent="0" algn="ctr">
              <a:buFont typeface="Arial"/>
              <a:buNone/>
            </a:pPr>
            <a:endParaRPr lang="en-US" sz="3600" smtClean="0">
              <a:latin typeface="Century Gothic" pitchFamily="34" charset="0"/>
            </a:endParaRPr>
          </a:p>
          <a:p>
            <a:pPr marL="0" indent="0" algn="ctr">
              <a:buFont typeface="Arial"/>
              <a:buNone/>
            </a:pPr>
            <a:r>
              <a:rPr lang="en-US" sz="3600" smtClean="0">
                <a:latin typeface="Century Gothic" pitchFamily="34" charset="0"/>
              </a:rPr>
              <a:t>Please make </a:t>
            </a:r>
            <a:br>
              <a:rPr lang="en-US" sz="3600" smtClean="0">
                <a:latin typeface="Century Gothic" pitchFamily="34" charset="0"/>
              </a:rPr>
            </a:br>
            <a:r>
              <a:rPr lang="en-US" sz="3600" smtClean="0">
                <a:latin typeface="Century Gothic" pitchFamily="34" charset="0"/>
              </a:rPr>
              <a:t>sure you are </a:t>
            </a:r>
            <a:br>
              <a:rPr lang="en-US" sz="3600" smtClean="0">
                <a:latin typeface="Century Gothic" pitchFamily="34" charset="0"/>
              </a:rPr>
            </a:br>
            <a:r>
              <a:rPr lang="en-US" sz="3600" smtClean="0">
                <a:latin typeface="Century Gothic" pitchFamily="34" charset="0"/>
              </a:rPr>
              <a:t>taking  notes! </a:t>
            </a:r>
            <a:r>
              <a:rPr lang="en-US" sz="3600" smtClean="0">
                <a:latin typeface="Century Gothic" pitchFamily="34" charset="0"/>
                <a:sym typeface="Wingdings" pitchFamily="2" charset="2"/>
              </a:rPr>
              <a:t></a:t>
            </a:r>
            <a:endParaRPr lang="en-US" sz="3600" dirty="0"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" y="1847850"/>
            <a:ext cx="3087717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413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 txBox="1">
            <a:spLocks/>
          </p:cNvSpPr>
          <p:nvPr/>
        </p:nvSpPr>
        <p:spPr>
          <a:xfrm>
            <a:off x="533400" y="1696329"/>
            <a:ext cx="8276494" cy="41710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There are many contests available for Bulletin Editors, Historians, and other Publicists: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Club Newsletter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Poster (Digital and Handmade)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Key Club promotion video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Club Website</a:t>
            </a:r>
          </a:p>
          <a:p>
            <a:pPr marL="971550" lvl="1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Scrapbooks (traditional, non-traditional, digital)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Interested? See the guidelines from last year’s applications on the CNH Website under Recognition&gt;Contests.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Optional Contests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4098" name="Picture 2" descr="C:\Users\Noemi\AppData\Local\Microsoft\Windows\Temporary Internet Files\Content.IE5\SV3ZSFSL\MC900318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18" y="2286000"/>
            <a:ext cx="1116482" cy="18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90" y="3158836"/>
            <a:ext cx="1990435" cy="298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Tips for Bulletin Editors</a:t>
            </a:r>
            <a:endParaRPr lang="en-US" dirty="0"/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457200" y="1690256"/>
            <a:ext cx="8229600" cy="43849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entury Gothic" pitchFamily="34" charset="0"/>
              </a:rPr>
              <a:t>Plan </a:t>
            </a:r>
            <a:r>
              <a:rPr lang="en-US" b="1" dirty="0" smtClean="0">
                <a:latin typeface="Century Gothic" pitchFamily="34" charset="0"/>
              </a:rPr>
              <a:t>early/ahead</a:t>
            </a:r>
            <a:r>
              <a:rPr lang="en-US" dirty="0" smtClean="0">
                <a:latin typeface="Century Gothic" pitchFamily="34" charset="0"/>
              </a:rPr>
              <a:t> when dealing with submissions.</a:t>
            </a:r>
            <a:endParaRPr lang="en-US" b="1" dirty="0" smtClean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Communicate</a:t>
            </a:r>
            <a:r>
              <a:rPr lang="en-US" dirty="0" smtClean="0">
                <a:latin typeface="Century Gothic" pitchFamily="34" charset="0"/>
              </a:rPr>
              <a:t> with club officers and members about articles and visuals.</a:t>
            </a:r>
          </a:p>
          <a:p>
            <a:r>
              <a:rPr lang="en-US" dirty="0" smtClean="0">
                <a:latin typeface="Century Gothic" pitchFamily="34" charset="0"/>
              </a:rPr>
              <a:t>Create personal </a:t>
            </a:r>
            <a:r>
              <a:rPr lang="en-US" b="1" dirty="0" smtClean="0">
                <a:latin typeface="Century Gothic" pitchFamily="34" charset="0"/>
              </a:rPr>
              <a:t>deadlines.</a:t>
            </a:r>
          </a:p>
          <a:p>
            <a:r>
              <a:rPr lang="en-US" b="1" dirty="0" smtClean="0"/>
              <a:t>Graphic Standards is KEY!</a:t>
            </a:r>
            <a:endParaRPr lang="en-US" b="1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Don’t wait until your </a:t>
            </a:r>
            <a:r>
              <a:rPr lang="en-US" b="1" dirty="0" smtClean="0">
                <a:latin typeface="Century Gothic" pitchFamily="34" charset="0"/>
              </a:rPr>
              <a:t>deadlines</a:t>
            </a:r>
            <a:r>
              <a:rPr lang="en-US" dirty="0" smtClean="0">
                <a:latin typeface="Century Gothic" pitchFamily="34" charset="0"/>
              </a:rPr>
              <a:t>!</a:t>
            </a:r>
          </a:p>
          <a:p>
            <a:r>
              <a:rPr lang="en-US" b="1" dirty="0" smtClean="0">
                <a:latin typeface="Century Gothic" pitchFamily="34" charset="0"/>
              </a:rPr>
              <a:t>BEE on time!</a:t>
            </a:r>
          </a:p>
          <a:p>
            <a:r>
              <a:rPr lang="en-US" dirty="0" smtClean="0">
                <a:latin typeface="Century Gothic" pitchFamily="34" charset="0"/>
              </a:rPr>
              <a:t>Apply for Contests and </a:t>
            </a:r>
            <a:br>
              <a:rPr lang="en-US" dirty="0" smtClean="0">
                <a:latin typeface="Century Gothic" pitchFamily="34" charset="0"/>
              </a:rPr>
            </a:br>
            <a:r>
              <a:rPr lang="en-US" b="1" dirty="0" smtClean="0">
                <a:latin typeface="Century Gothic" pitchFamily="34" charset="0"/>
              </a:rPr>
              <a:t>BEE Recognized!</a:t>
            </a:r>
          </a:p>
        </p:txBody>
      </p:sp>
    </p:spTree>
    <p:extLst>
      <p:ext uri="{BB962C8B-B14F-4D97-AF65-F5344CB8AC3E}">
        <p14:creationId xmlns:p14="http://schemas.microsoft.com/office/powerpoint/2010/main" val="2242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533400" y="1752600"/>
            <a:ext cx="83058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hlinkClick r:id="rId2"/>
              </a:rPr>
              <a:t>http://www.cnhkeyclub.org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dirty="0" smtClean="0">
                <a:latin typeface="Century Gothic" pitchFamily="34" charset="0"/>
                <a:hlinkClick r:id="rId3"/>
              </a:rPr>
              <a:t>http://www.keyclub.org</a:t>
            </a:r>
            <a:endParaRPr lang="en-US" sz="2200" dirty="0" smtClean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Copy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of the Graphic </a:t>
            </a:r>
            <a:r>
              <a:rPr lang="en-US" sz="2200" dirty="0" smtClean="0">
                <a:latin typeface="Century Gothic" pitchFamily="34" charset="0"/>
              </a:rPr>
              <a:t>Standards Manual</a:t>
            </a:r>
            <a:br>
              <a:rPr lang="en-US" sz="2200" dirty="0" smtClean="0">
                <a:latin typeface="Century Gothic" pitchFamily="34" charset="0"/>
              </a:rPr>
            </a:br>
            <a:r>
              <a:rPr lang="en-US" sz="2200" dirty="0" smtClean="0">
                <a:latin typeface="Century Gothic" pitchFamily="34" charset="0"/>
                <a:hlinkClick r:id="rId4"/>
              </a:rPr>
              <a:t>http://bit.ly/graphicstandardsmanual</a:t>
            </a:r>
            <a:r>
              <a:rPr lang="en-US" sz="2200" dirty="0" smtClean="0">
                <a:latin typeface="Century Gothic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200" dirty="0" smtClean="0">
                <a:latin typeface="Century Gothic" pitchFamily="34" charset="0"/>
              </a:rPr>
              <a:t>Club Editor Duties Guideline</a:t>
            </a:r>
            <a:br>
              <a:rPr lang="en-US" sz="2200" dirty="0" smtClean="0">
                <a:latin typeface="Century Gothic" pitchFamily="34" charset="0"/>
              </a:rPr>
            </a:br>
            <a:r>
              <a:rPr lang="en-US" sz="2200" dirty="0" smtClean="0">
                <a:latin typeface="Century Gothic" pitchFamily="34" charset="0"/>
                <a:hlinkClick r:id="rId5"/>
              </a:rPr>
              <a:t>http://bit.ly/editorduties</a:t>
            </a:r>
            <a:endParaRPr lang="en-US" sz="2200" dirty="0" smtClean="0"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200" dirty="0" smtClean="0">
                <a:latin typeface="Century Gothic" pitchFamily="34" charset="0"/>
              </a:rPr>
              <a:t>Editor’s Reflector</a:t>
            </a:r>
            <a:br>
              <a:rPr lang="en-US" sz="2200" dirty="0" smtClean="0">
                <a:latin typeface="Century Gothic" pitchFamily="34" charset="0"/>
              </a:rPr>
            </a:br>
            <a:r>
              <a:rPr lang="en-US" sz="2200" dirty="0" smtClean="0">
                <a:latin typeface="Century Gothic" pitchFamily="34" charset="0"/>
                <a:hlinkClick r:id="rId6"/>
              </a:rPr>
              <a:t>http://groups.google.com/group/cnh-kc-editors</a:t>
            </a:r>
            <a:r>
              <a:rPr lang="en-US" sz="2200" dirty="0" smtClean="0">
                <a:latin typeface="Century Gothic" pitchFamily="34" charset="0"/>
              </a:rPr>
              <a:t/>
            </a:r>
            <a:br>
              <a:rPr lang="en-US" sz="2200" dirty="0" smtClean="0">
                <a:latin typeface="Century Gothic" pitchFamily="34" charset="0"/>
              </a:rPr>
            </a:br>
            <a:endParaRPr lang="en-US" sz="2200" dirty="0" smtClean="0"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latin typeface="Century Gothic" pitchFamily="34" charset="0"/>
              </a:rPr>
              <a:t>Editors Resource Pack: (compiled by Mark </a:t>
            </a:r>
            <a:r>
              <a:rPr lang="en-US" sz="2400" b="1" dirty="0" smtClean="0">
                <a:latin typeface="Century Gothic" pitchFamily="34" charset="0"/>
                <a:sym typeface="Wingdings" pitchFamily="2" charset="2"/>
              </a:rPr>
              <a:t>)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sym typeface="Wingdings" pitchFamily="2" charset="2"/>
                <a:hlinkClick r:id="rId7"/>
              </a:rPr>
              <a:t>http://bit.ly/editorspack/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362200"/>
            <a:ext cx="8229600" cy="9446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Century Gothic" pitchFamily="34" charset="0"/>
              </a:rPr>
              <a:t>QUIZ TIME!</a:t>
            </a:r>
            <a:endParaRPr lang="en-US" sz="6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3462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533400" y="1913206"/>
            <a:ext cx="8054820" cy="40303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</a:rPr>
              <a:t>Questions?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5400" b="1" dirty="0" smtClean="0">
                <a:solidFill>
                  <a:srgbClr val="C00000"/>
                </a:solidFill>
                <a:latin typeface="Century Gothic" pitchFamily="34" charset="0"/>
              </a:rPr>
              <a:t>Go for it!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 smtClean="0">
                <a:latin typeface="Century Gothic" pitchFamily="34" charset="0"/>
              </a:rPr>
              <a:t/>
            </a:r>
            <a:br>
              <a:rPr lang="en-US" sz="2400" b="1" dirty="0" smtClean="0">
                <a:latin typeface="Century Gothic" pitchFamily="34" charset="0"/>
              </a:rPr>
            </a:br>
            <a:r>
              <a:rPr lang="en-US" sz="2400" b="1" dirty="0" smtClean="0">
                <a:latin typeface="Century Gothic" pitchFamily="34" charset="0"/>
              </a:rPr>
              <a:t>Please feel free to contact me!</a:t>
            </a:r>
            <a:br>
              <a:rPr lang="en-US" sz="2400" b="1" dirty="0" smtClean="0">
                <a:latin typeface="Century Gothic" pitchFamily="34" charset="0"/>
              </a:rPr>
            </a:br>
            <a:r>
              <a:rPr lang="en-US" sz="2000" dirty="0" smtClean="0">
                <a:latin typeface="Century Gothic" pitchFamily="34" charset="0"/>
              </a:rPr>
              <a:t>Mark Ubongen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rgbClr val="0098C3"/>
                </a:solidFill>
                <a:latin typeface="Century Gothic" pitchFamily="34" charset="0"/>
              </a:rPr>
              <a:t>cnhkc.dne@gmail.com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rgbClr val="0098C3"/>
                </a:solidFill>
                <a:latin typeface="Century Gothic" pitchFamily="34" charset="0"/>
              </a:rPr>
              <a:t>markubongen@gmail.com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98C3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750" y1="13165" x2="24750" y2="13165"/>
                        <a14:foregroundMark x1="33750" y1="8861" x2="33750" y2="8861"/>
                        <a14:foregroundMark x1="45500" y1="6582" x2="45500" y2="6582"/>
                        <a14:foregroundMark x1="55250" y1="7089" x2="55250" y2="7089"/>
                        <a14:foregroundMark x1="67000" y1="9367" x2="67000" y2="9367"/>
                        <a14:foregroundMark x1="75000" y1="13165" x2="75000" y2="13165"/>
                        <a14:foregroundMark x1="83750" y1="21266" x2="83750" y2="21266"/>
                        <a14:foregroundMark x1="89250" y1="31139" x2="89250" y2="31139"/>
                        <a14:foregroundMark x1="93750" y1="42278" x2="93750" y2="42278"/>
                        <a14:foregroundMark x1="84500" y1="49620" x2="84500" y2="49620"/>
                        <a14:foregroundMark x1="81000" y1="58228" x2="81000" y2="58228"/>
                        <a14:foregroundMark x1="79500" y1="67342" x2="79500" y2="67342"/>
                        <a14:foregroundMark x1="72250" y1="75443" x2="72250" y2="75443"/>
                        <a14:foregroundMark x1="66500" y1="79241" x2="66500" y2="79241"/>
                        <a14:foregroundMark x1="58500" y1="83038" x2="58500" y2="83038"/>
                        <a14:foregroundMark x1="62250" y1="63797" x2="62250" y2="63797"/>
                        <a14:foregroundMark x1="56250" y1="52152" x2="56250" y2="52152"/>
                        <a14:foregroundMark x1="55000" y1="45063" x2="55000" y2="45063"/>
                        <a14:foregroundMark x1="47750" y1="43544" x2="47750" y2="43544"/>
                        <a14:foregroundMark x1="40500" y1="45570" x2="40500" y2="45570"/>
                        <a14:foregroundMark x1="38750" y1="51646" x2="38750" y2="51646"/>
                        <a14:foregroundMark x1="37250" y1="61772" x2="37250" y2="61772"/>
                        <a14:foregroundMark x1="34250" y1="58734" x2="34250" y2="58734"/>
                        <a14:foregroundMark x1="29250" y1="55949" x2="29250" y2="55949"/>
                        <a14:foregroundMark x1="43750" y1="55443" x2="43750" y2="55443"/>
                        <a14:foregroundMark x1="62250" y1="43797" x2="62250" y2="43797"/>
                        <a14:foregroundMark x1="56250" y1="25570" x2="56250" y2="25570"/>
                        <a14:foregroundMark x1="39750" y1="25316" x2="39750" y2="25316"/>
                        <a14:foregroundMark x1="35750" y1="31899" x2="35750" y2="31899"/>
                        <a14:foregroundMark x1="56250" y1="94937" x2="56250" y2="94937"/>
                        <a14:foregroundMark x1="66000" y1="92911" x2="66000" y2="92911"/>
                        <a14:foregroundMark x1="74250" y1="88101" x2="74250" y2="88101"/>
                        <a14:foregroundMark x1="83000" y1="78987" x2="83000" y2="78987"/>
                        <a14:foregroundMark x1="88750" y1="68354" x2="88750" y2="68354"/>
                        <a14:foregroundMark x1="93000" y1="60253" x2="93000" y2="60253"/>
                        <a14:foregroundMark x1="93000" y1="49367" x2="93000" y2="49367"/>
                        <a14:foregroundMark x1="44250" y1="93671" x2="44250" y2="93671"/>
                        <a14:foregroundMark x1="32750" y1="93671" x2="32750" y2="93671"/>
                        <a14:foregroundMark x1="32000" y1="91392" x2="32000" y2="91392"/>
                        <a14:foregroundMark x1="50000" y1="29620" x2="50000" y2="29620"/>
                        <a14:foregroundMark x1="31750" y1="76962" x2="31750" y2="76962"/>
                        <a14:foregroundMark x1="39500" y1="81013" x2="39500" y2="81013"/>
                        <a14:foregroundMark x1="50000" y1="84557" x2="50000" y2="84557"/>
                        <a14:foregroundMark x1="70250" y1="74177" x2="70250" y2="74177"/>
                        <a14:foregroundMark x1="24750" y1="69873" x2="24750" y2="69873"/>
                        <a14:foregroundMark x1="19250" y1="64304" x2="19250" y2="64304"/>
                        <a14:foregroundMark x1="18000" y1="57468" x2="18000" y2="57468"/>
                        <a14:foregroundMark x1="14750" y1="46076" x2="14750" y2="46076"/>
                        <a14:foregroundMark x1="24750" y1="30127" x2="24750" y2="30127"/>
                        <a14:foregroundMark x1="32000" y1="22025" x2="32000" y2="22025"/>
                        <a14:foregroundMark x1="39000" y1="18228" x2="39000" y2="18228"/>
                        <a14:foregroundMark x1="53500" y1="17975" x2="53500" y2="17975"/>
                        <a14:foregroundMark x1="60750" y1="18481" x2="60750" y2="18481"/>
                        <a14:foregroundMark x1="69250" y1="21013" x2="69250" y2="21013"/>
                        <a14:foregroundMark x1="74000" y1="25316" x2="74000" y2="25316"/>
                        <a14:foregroundMark x1="75000" y1="27848" x2="75000" y2="27848"/>
                        <a14:foregroundMark x1="24500" y1="86076" x2="24500" y2="86076"/>
                        <a14:foregroundMark x1="18500" y1="82278" x2="18500" y2="82278"/>
                        <a14:foregroundMark x1="15500" y1="78228" x2="15500" y2="78228"/>
                        <a14:foregroundMark x1="11750" y1="71646" x2="11750" y2="71646"/>
                        <a14:foregroundMark x1="8000" y1="62278" x2="8000" y2="62278"/>
                        <a14:foregroundMark x1="7000" y1="49620" x2="7000" y2="49620"/>
                        <a14:foregroundMark x1="6500" y1="41266" x2="6500" y2="41266"/>
                        <a14:foregroundMark x1="13000" y1="27342" x2="13000" y2="27342"/>
                        <a14:foregroundMark x1="16250" y1="22278" x2="16250" y2="22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56777"/>
            <a:ext cx="35560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00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96" y="2196896"/>
            <a:ext cx="2841904" cy="328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13"/>
          <p:cNvSpPr txBox="1">
            <a:spLocks/>
          </p:cNvSpPr>
          <p:nvPr/>
        </p:nvSpPr>
        <p:spPr>
          <a:xfrm>
            <a:off x="410307" y="1955409"/>
            <a:ext cx="6752493" cy="3352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Century Gothic" pitchFamily="34" charset="0"/>
              </a:rPr>
              <a:t>Submit Articles and </a:t>
            </a:r>
            <a:r>
              <a:rPr lang="en-US" sz="3200" dirty="0" smtClean="0">
                <a:latin typeface="Century Gothic" pitchFamily="34" charset="0"/>
              </a:rPr>
              <a:t>Visuals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entury Gothic" pitchFamily="34" charset="0"/>
              </a:rPr>
              <a:t>Take pictures</a:t>
            </a:r>
            <a:endParaRPr lang="en-US" sz="3200" noProof="0" dirty="0" smtClean="0">
              <a:latin typeface="Century Gothic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Century Gothic" pitchFamily="34" charset="0"/>
              </a:rPr>
              <a:t>Create Newsletters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Century Gothic" pitchFamily="34" charset="0"/>
              </a:rPr>
              <a:t>Design flyers and posters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Century Gothic" pitchFamily="34" charset="0"/>
              </a:rPr>
              <a:t>Publicize Key Club around your school and your community!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do News Editors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45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609600" y="1711569"/>
            <a:ext cx="8382000" cy="43082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Century Gothic" pitchFamily="34" charset="0"/>
              </a:rPr>
              <a:t>Submissions</a:t>
            </a:r>
          </a:p>
          <a:p>
            <a:pPr marL="142875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entury Gothic" pitchFamily="34" charset="0"/>
              </a:rPr>
              <a:t>Articles and Visuals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Century Gothic" pitchFamily="34" charset="0"/>
              </a:rPr>
              <a:t>Publications</a:t>
            </a:r>
          </a:p>
          <a:p>
            <a:pPr marL="142875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entury Gothic" pitchFamily="34" charset="0"/>
              </a:rPr>
              <a:t>What is a Newsletter?</a:t>
            </a:r>
          </a:p>
          <a:p>
            <a:pPr marL="142875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entury Gothic" pitchFamily="34" charset="0"/>
              </a:rPr>
              <a:t>Creating Effective Newsletters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Century Gothic" pitchFamily="34" charset="0"/>
              </a:rPr>
              <a:t>Graphic Standards</a:t>
            </a:r>
          </a:p>
          <a:p>
            <a:pPr marL="142875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entury Gothic" pitchFamily="34" charset="0"/>
              </a:rPr>
              <a:t>Fonts, Logos, Pencils, Colors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Century Gothic" pitchFamily="34" charset="0"/>
              </a:rPr>
              <a:t>Miscellaneous Topics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latin typeface="Century Gothic" pitchFamily="34" charset="0"/>
            </a:endParaRPr>
          </a:p>
          <a:p>
            <a:pPr marL="1428750" lvl="2" indent="-5143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latin typeface="Century Gothic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What we will go through:</a:t>
            </a:r>
            <a:endParaRPr lang="en-US" dirty="0"/>
          </a:p>
        </p:txBody>
      </p:sp>
      <p:pic>
        <p:nvPicPr>
          <p:cNvPr id="2051" name="Picture 3" descr="C:\Users\Noemi\AppData\Local\Microsoft\Windows\Temporary Internet Files\Content.IE5\2KN8FKIR\MC90035385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91" y="1710465"/>
            <a:ext cx="2354209" cy="22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364867"/>
            <a:ext cx="8229600" cy="15213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Century Gothic" pitchFamily="34" charset="0"/>
              </a:rPr>
              <a:t>Submissions: </a:t>
            </a:r>
            <a:br>
              <a:rPr lang="en-US" sz="5400" b="1" dirty="0" smtClean="0">
                <a:latin typeface="Century Gothic" pitchFamily="34" charset="0"/>
              </a:rPr>
            </a:br>
            <a:r>
              <a:rPr lang="en-US" sz="5400" b="1" dirty="0" smtClean="0">
                <a:latin typeface="Century Gothic" pitchFamily="34" charset="0"/>
              </a:rPr>
              <a:t>Articles and Visuals</a:t>
            </a:r>
            <a:endParaRPr lang="en-US" sz="5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1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 txBox="1">
            <a:spLocks/>
          </p:cNvSpPr>
          <p:nvPr/>
        </p:nvSpPr>
        <p:spPr>
          <a:xfrm>
            <a:off x="534997" y="1417639"/>
            <a:ext cx="8456603" cy="452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Did you go to a fun Key Club event and want to write about your experience? Want to be heard all across the entire California-Nevada-Hawaii District?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Write an article using the template found on the CNH Website (</a:t>
            </a:r>
            <a:r>
              <a:rPr lang="en-US" sz="2400" dirty="0" smtClean="0">
                <a:latin typeface="Century Gothic" pitchFamily="34" charset="0"/>
                <a:hlinkClick r:id="rId2"/>
              </a:rPr>
              <a:t>www.cnhkeyclub.org</a:t>
            </a:r>
            <a:r>
              <a:rPr lang="en-US" sz="2400" dirty="0" smtClean="0">
                <a:latin typeface="Century Gothic" pitchFamily="34" charset="0"/>
              </a:rPr>
              <a:t>) and email it to </a:t>
            </a:r>
            <a:r>
              <a:rPr lang="en-US" sz="2400" dirty="0" smtClean="0">
                <a:latin typeface="Century Gothic" pitchFamily="34" charset="0"/>
                <a:hlinkClick r:id="rId3"/>
              </a:rPr>
              <a:t>cnharticle@gmail.com</a:t>
            </a:r>
            <a:endParaRPr lang="en-US" sz="2400" dirty="0">
              <a:latin typeface="Century Gothic" pitchFamily="34" charset="0"/>
            </a:endParaRP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u="sng" dirty="0" smtClean="0">
                <a:latin typeface="Century Gothic" pitchFamily="34" charset="0"/>
              </a:rPr>
              <a:t>Anyone</a:t>
            </a:r>
            <a:r>
              <a:rPr lang="en-US" sz="2400" b="1" dirty="0" smtClean="0">
                <a:latin typeface="Century Gothic" pitchFamily="34" charset="0"/>
              </a:rPr>
              <a:t> can write an article. </a:t>
            </a:r>
            <a:br>
              <a:rPr lang="en-US" sz="2400" b="1" dirty="0" smtClean="0">
                <a:latin typeface="Century Gothic" pitchFamily="34" charset="0"/>
              </a:rPr>
            </a:br>
            <a:r>
              <a:rPr lang="en-US" sz="2400" b="1" dirty="0" smtClean="0">
                <a:latin typeface="Century Gothic" pitchFamily="34" charset="0"/>
              </a:rPr>
              <a:t>(encourage your club members!)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Make sure to send articles you receive to your DNE (Division News Editor) and/or Lt. Governor!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14715"/>
            <a:ext cx="8229600" cy="7806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Articles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 txBox="1">
            <a:spLocks/>
          </p:cNvSpPr>
          <p:nvPr/>
        </p:nvSpPr>
        <p:spPr>
          <a:xfrm>
            <a:off x="410306" y="1316186"/>
            <a:ext cx="8733693" cy="4779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latin typeface="Century Gothic" pitchFamily="34" charset="0"/>
              </a:rPr>
              <a:t>Always have a camera ready at </a:t>
            </a:r>
            <a:r>
              <a:rPr lang="en-US" sz="2600" u="sng" dirty="0" smtClean="0">
                <a:latin typeface="Century Gothic" pitchFamily="34" charset="0"/>
              </a:rPr>
              <a:t>every</a:t>
            </a:r>
            <a:r>
              <a:rPr lang="en-US" sz="2600" dirty="0" smtClean="0">
                <a:latin typeface="Century Gothic" pitchFamily="34" charset="0"/>
              </a:rPr>
              <a:t> event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latin typeface="Century Gothic" pitchFamily="34" charset="0"/>
              </a:rPr>
              <a:t>If not, improvise! Cellphone cameras are decent nowadays.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latin typeface="Century Gothic" pitchFamily="34" charset="0"/>
              </a:rPr>
              <a:t>When taking photos, put more emphasis on </a:t>
            </a:r>
            <a:r>
              <a:rPr lang="en-US" sz="2600" b="1" dirty="0" smtClean="0">
                <a:latin typeface="Century Gothic" pitchFamily="34" charset="0"/>
              </a:rPr>
              <a:t>service</a:t>
            </a:r>
            <a:r>
              <a:rPr lang="en-US" sz="2600" dirty="0" smtClean="0">
                <a:latin typeface="Century Gothic" pitchFamily="34" charset="0"/>
              </a:rPr>
              <a:t>!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latin typeface="Century Gothic" pitchFamily="34" charset="0"/>
              </a:rPr>
              <a:t>Group photos and photos with your friends aren’t strictly prohibited, but </a:t>
            </a:r>
            <a:br>
              <a:rPr lang="en-US" sz="2600" dirty="0" smtClean="0">
                <a:latin typeface="Century Gothic" pitchFamily="34" charset="0"/>
              </a:rPr>
            </a:br>
            <a:r>
              <a:rPr lang="en-US" sz="2600" dirty="0" smtClean="0">
                <a:latin typeface="Century Gothic" pitchFamily="34" charset="0"/>
              </a:rPr>
              <a:t>please refrain sending </a:t>
            </a:r>
            <a:br>
              <a:rPr lang="en-US" sz="2600" dirty="0" smtClean="0">
                <a:latin typeface="Century Gothic" pitchFamily="34" charset="0"/>
              </a:rPr>
            </a:br>
            <a:r>
              <a:rPr lang="en-US" sz="2600" dirty="0" smtClean="0">
                <a:latin typeface="Century Gothic" pitchFamily="34" charset="0"/>
              </a:rPr>
              <a:t>these kinds of photos </a:t>
            </a:r>
            <a:br>
              <a:rPr lang="en-US" sz="2600" dirty="0" smtClean="0">
                <a:latin typeface="Century Gothic" pitchFamily="34" charset="0"/>
              </a:rPr>
            </a:br>
            <a:r>
              <a:rPr lang="en-US" sz="2600" dirty="0" smtClean="0">
                <a:latin typeface="Century Gothic" pitchFamily="34" charset="0"/>
              </a:rPr>
              <a:t>to the district!</a:t>
            </a:r>
            <a:br>
              <a:rPr lang="en-US" sz="2600" dirty="0" smtClean="0">
                <a:latin typeface="Century Gothic" pitchFamily="34" charset="0"/>
              </a:rPr>
            </a:br>
            <a:endParaRPr lang="en-US" sz="2600" dirty="0" smtClean="0">
              <a:latin typeface="Century Gothic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33400" y="457200"/>
            <a:ext cx="8229600" cy="8587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entury Gothic" pitchFamily="34" charset="0"/>
              </a:rPr>
              <a:t>Taking Pictures: The right way.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57" y="4031668"/>
            <a:ext cx="4062161" cy="191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5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500361" y="1620129"/>
            <a:ext cx="8415039" cy="41710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You can now send your pictures to your respective Lt. Governor and Division News Editor.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Century Gothic" pitchFamily="34" charset="0"/>
              </a:rPr>
              <a:t>S</a:t>
            </a:r>
            <a:r>
              <a:rPr lang="en-US" sz="2400" dirty="0" smtClean="0">
                <a:latin typeface="Century Gothic" pitchFamily="34" charset="0"/>
              </a:rPr>
              <a:t>end as many as you want</a:t>
            </a:r>
            <a:r>
              <a:rPr lang="en-US" sz="2400" dirty="0" smtClean="0">
                <a:latin typeface="Century Gothic" pitchFamily="34" charset="0"/>
                <a:sym typeface="Wingdings"/>
              </a:rPr>
              <a:t>! </a:t>
            </a:r>
            <a:r>
              <a:rPr lang="en-US" sz="2400" dirty="0" smtClean="0">
                <a:latin typeface="Century Gothic" pitchFamily="34" charset="0"/>
                <a:sym typeface="Wingdings" pitchFamily="2" charset="2"/>
              </a:rPr>
              <a:t></a:t>
            </a:r>
            <a:endParaRPr lang="en-US" sz="2400" dirty="0" smtClean="0">
              <a:latin typeface="Century Gothic" pitchFamily="34" charset="0"/>
            </a:endParaRP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Your Lt. Governor will filter them and send them to the district.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Your Division News Editor can use them in division newsletters.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entury Gothic" pitchFamily="34" charset="0"/>
              </a:rPr>
              <a:t>The district needs all photos and newsletters by the </a:t>
            </a:r>
            <a:r>
              <a:rPr lang="en-US" sz="2400" b="1" dirty="0" smtClean="0">
                <a:latin typeface="Century Gothic" pitchFamily="34" charset="0"/>
              </a:rPr>
              <a:t>20</a:t>
            </a:r>
            <a:r>
              <a:rPr lang="en-US" sz="2400" b="1" baseline="30000" dirty="0" smtClean="0">
                <a:latin typeface="Century Gothic" pitchFamily="34" charset="0"/>
              </a:rPr>
              <a:t>th</a:t>
            </a:r>
            <a:r>
              <a:rPr lang="en-US" sz="2400" b="1" dirty="0" smtClean="0">
                <a:latin typeface="Century Gothic" pitchFamily="34" charset="0"/>
              </a:rPr>
              <a:t> of every month </a:t>
            </a:r>
            <a:r>
              <a:rPr lang="en-US" sz="2400" dirty="0" smtClean="0">
                <a:latin typeface="Century Gothic" pitchFamily="34" charset="0"/>
              </a:rPr>
              <a:t>so turn in your pictures every 10</a:t>
            </a:r>
            <a:r>
              <a:rPr lang="en-US" sz="2400" baseline="30000" dirty="0" smtClean="0">
                <a:latin typeface="Century Gothic" pitchFamily="34" charset="0"/>
              </a:rPr>
              <a:t>th</a:t>
            </a:r>
            <a:r>
              <a:rPr lang="en-US" sz="2400" dirty="0" smtClean="0">
                <a:latin typeface="Century Gothic" pitchFamily="34" charset="0"/>
              </a:rPr>
              <a:t> of the month!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 have pictures, what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do I send Articles and Visuals to?</a:t>
            </a:r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678872" y="1752600"/>
            <a:ext cx="8377446" cy="43818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/>
                <a:latin typeface="Century Gothic" pitchFamily="34" charset="0"/>
                <a:cs typeface="Goudy Old Style"/>
                <a:hlinkClick r:id="rId2"/>
              </a:rPr>
              <a:t>cnharticle@gmail.com</a:t>
            </a:r>
            <a:r>
              <a:rPr lang="en-US" sz="2400" dirty="0" smtClean="0">
                <a:latin typeface="Century Gothic" pitchFamily="34" charset="0"/>
                <a:cs typeface="Goudy Old Style"/>
              </a:rPr>
              <a:t> </a:t>
            </a:r>
            <a:r>
              <a:rPr lang="en-US" sz="2400" b="1" dirty="0" smtClean="0">
                <a:latin typeface="Century Gothic" pitchFamily="34" charset="0"/>
                <a:cs typeface="Goudy Old Style"/>
              </a:rPr>
              <a:t>&lt;- for articles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/>
                <a:latin typeface="Century Gothic" pitchFamily="34" charset="0"/>
                <a:cs typeface="Goudy Old Style"/>
                <a:hlinkClick r:id="rId3"/>
              </a:rPr>
              <a:t>cnhvisuals@gmail.com</a:t>
            </a:r>
            <a:r>
              <a:rPr lang="en-US" sz="2400" dirty="0" smtClean="0">
                <a:effectLst/>
                <a:latin typeface="Century Gothic" pitchFamily="34" charset="0"/>
                <a:cs typeface="Goudy Old Style"/>
              </a:rPr>
              <a:t> </a:t>
            </a:r>
            <a:r>
              <a:rPr lang="en-US" sz="2400" b="1" dirty="0" smtClean="0">
                <a:effectLst/>
                <a:latin typeface="Century Gothic" pitchFamily="34" charset="0"/>
                <a:cs typeface="Goudy Old Style"/>
              </a:rPr>
              <a:t>&lt;- visuals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entury Gothic" pitchFamily="34" charset="0"/>
                <a:cs typeface="Goudy Old Style"/>
              </a:rPr>
              <a:t>You can also submit them to your Lt. Governor or DNE and they can submit them to the district for you!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effectLst/>
                <a:latin typeface="Century Gothic" pitchFamily="34" charset="0"/>
                <a:cs typeface="Goudy Old Style"/>
              </a:rPr>
              <a:t>Note: If you are submitting straight to the district, be sure to CC (carbon copy) your Lt. Governor and/or DNE so they have records of submissions for their monthly reports.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entury Gothic" pitchFamily="34" charset="0"/>
                <a:cs typeface="Goudy Old Style"/>
              </a:rPr>
              <a:t>Help your DNE out! Write articles describing a memorable service event, or take pictures if you happen to bring your camera along! </a:t>
            </a:r>
            <a:r>
              <a:rPr lang="en-US" sz="2400" dirty="0" smtClean="0">
                <a:latin typeface="Century Gothic" pitchFamily="34" charset="0"/>
                <a:cs typeface="Goudy Old Style"/>
                <a:sym typeface="Wingdings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68921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880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Century Gothic</vt:lpstr>
      <vt:lpstr>Goudy Old Style</vt:lpstr>
      <vt:lpstr>Impact</vt:lpstr>
      <vt:lpstr>Verdana</vt:lpstr>
      <vt:lpstr>Wingdings</vt:lpstr>
      <vt:lpstr>Office Theme</vt:lpstr>
      <vt:lpstr>News Editor &amp; Publicists</vt:lpstr>
      <vt:lpstr>STOP!</vt:lpstr>
      <vt:lpstr>What do News Editors do?</vt:lpstr>
      <vt:lpstr>What we will go through:</vt:lpstr>
      <vt:lpstr>PowerPoint Presentation</vt:lpstr>
      <vt:lpstr>PowerPoint Presentation</vt:lpstr>
      <vt:lpstr>PowerPoint Presentation</vt:lpstr>
      <vt:lpstr>I have pictures, what now?</vt:lpstr>
      <vt:lpstr>Who do I send Articles and Visuals to?</vt:lpstr>
      <vt:lpstr>PowerPoint Presentation</vt:lpstr>
      <vt:lpstr>What are Newsletters?</vt:lpstr>
      <vt:lpstr>Newsletters</vt:lpstr>
      <vt:lpstr>PowerPoint Presentation</vt:lpstr>
      <vt:lpstr>Why do we use Graphic Standards?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Bulletin Editors</vt:lpstr>
      <vt:lpstr>More Resources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Lotito-Byers;CNH Key Club District</dc:creator>
  <cp:lastModifiedBy>Erin</cp:lastModifiedBy>
  <cp:revision>64</cp:revision>
  <dcterms:created xsi:type="dcterms:W3CDTF">2012-05-22T23:44:23Z</dcterms:created>
  <dcterms:modified xsi:type="dcterms:W3CDTF">2014-06-27T05:21:54Z</dcterms:modified>
</cp:coreProperties>
</file>